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6"/>
    <p:sldMasterId id="2147484055" r:id="rId7"/>
    <p:sldMasterId id="2147484120" r:id="rId8"/>
    <p:sldMasterId id="2147484127" r:id="rId9"/>
  </p:sldMasterIdLst>
  <p:notesMasterIdLst>
    <p:notesMasterId r:id="rId17"/>
  </p:notesMasterIdLst>
  <p:handoutMasterIdLst>
    <p:handoutMasterId r:id="rId18"/>
  </p:handoutMasterIdLst>
  <p:sldIdLst>
    <p:sldId id="2147379312" r:id="rId10"/>
    <p:sldId id="284" r:id="rId11"/>
    <p:sldId id="296" r:id="rId12"/>
    <p:sldId id="2147379292" r:id="rId13"/>
    <p:sldId id="2147379313" r:id="rId14"/>
    <p:sldId id="2147379303" r:id="rId15"/>
    <p:sldId id="30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 Text Boxes" id="{C5BB9270-E2E1-474E-8C4E-470F069B7877}">
          <p14:sldIdLst>
            <p14:sldId id="2147379312"/>
            <p14:sldId id="284"/>
            <p14:sldId id="296"/>
            <p14:sldId id="2147379292"/>
            <p14:sldId id="2147379313"/>
            <p14:sldId id="2147379303"/>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72"/>
    <a:srgbClr val="51ACB8"/>
    <a:srgbClr val="898989"/>
    <a:srgbClr val="951B81"/>
    <a:srgbClr val="482683"/>
    <a:srgbClr val="007981"/>
    <a:srgbClr val="004D6F"/>
    <a:srgbClr val="70B397"/>
    <a:srgbClr val="8B60A0"/>
    <a:srgbClr val="8DC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05B88-0CAC-4C5F-9529-251820DDCDA8}" v="1" dt="2025-07-16T14:24:16.545"/>
    <p1510:client id="{999D810A-6DFF-98F5-7359-544ACB686B0F}" v="1" dt="2025-07-16T14:09:30.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4.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5" Type="http://schemas.openxmlformats.org/officeDocument/2006/relationships/customXml" Target="../customXml/item5.xml"/><Relationship Id="rId15" Type="http://schemas.openxmlformats.org/officeDocument/2006/relationships/slide" Target="slides/slide6.xml"/><Relationship Id="rId23"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47234-F741-423B-B336-1B8A9B2BAFB1}" type="datetimeFigureOut">
              <a:rPr lang="en-GB" smtClean="0"/>
              <a:t>08/09/2025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5424F-E449-4824-921F-55F0BB15E53D}" type="datetimeFigureOut">
              <a:rPr lang="en-GB" smtClean="0"/>
              <a:t>08/09/2025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05F73-A141-4BC2-903A-E12D05ECF9E0}" type="slidenum">
              <a:rPr lang="en-GB" smtClean="0"/>
              <a:t>2</a:t>
            </a:fld>
            <a:endParaRPr lang="en-GB"/>
          </a:p>
        </p:txBody>
      </p:sp>
    </p:spTree>
    <p:extLst>
      <p:ext uri="{BB962C8B-B14F-4D97-AF65-F5344CB8AC3E}">
        <p14:creationId xmlns:p14="http://schemas.microsoft.com/office/powerpoint/2010/main" val="3058538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22264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11334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854932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5" name="Rechthoek 6">
            <a:extLst>
              <a:ext uri="{FF2B5EF4-FFF2-40B4-BE49-F238E27FC236}">
                <a16:creationId xmlns:a16="http://schemas.microsoft.com/office/drawing/2014/main" id="{C9CB0CF1-9C77-4A6D-AB1E-8AB6C1B6E2EC}"/>
              </a:ext>
            </a:extLst>
          </p:cNvPr>
          <p:cNvSpPr/>
          <p:nvPr userDrawn="1"/>
        </p:nvSpPr>
        <p:spPr>
          <a:xfrm>
            <a:off x="11438863" y="6418608"/>
            <a:ext cx="456472" cy="276999"/>
          </a:xfrm>
          <a:prstGeom prst="rect">
            <a:avLst/>
          </a:prstGeom>
        </p:spPr>
        <p:txBody>
          <a:bodyPr wrap="none">
            <a:spAutoFit/>
          </a:bodyPr>
          <a:lstStyle/>
          <a:p>
            <a:pPr algn="ctr" fontAlgn="auto">
              <a:spcBef>
                <a:spcPts val="0"/>
              </a:spcBef>
              <a:spcAft>
                <a:spcPts val="0"/>
              </a:spcAft>
              <a:defRPr/>
            </a:pPr>
            <a:fld id="{478F02DA-AB65-4DE3-8C32-C1DFFF12922F}" type="slidenum">
              <a:rPr lang="nl-NL" sz="1200" b="0">
                <a:solidFill>
                  <a:schemeClr val="bg1"/>
                </a:solidFill>
                <a:cs typeface="Arial" pitchFamily="34" charset="0"/>
              </a:rPr>
              <a:pPr algn="ctr" fontAlgn="auto">
                <a:spcBef>
                  <a:spcPts val="0"/>
                </a:spcBef>
                <a:spcAft>
                  <a:spcPts val="0"/>
                </a:spcAft>
                <a:defRPr/>
              </a:pPr>
              <a:t>‹#›</a:t>
            </a:fld>
            <a:endParaRPr lang="nl-NL" sz="1200" b="0">
              <a:solidFill>
                <a:schemeClr val="bg1"/>
              </a:solidFill>
              <a:cs typeface="Arial" pitchFamily="34" charset="0"/>
            </a:endParaRPr>
          </a:p>
        </p:txBody>
      </p:sp>
      <p:sp>
        <p:nvSpPr>
          <p:cNvPr id="6" name="Text Placeholder 2">
            <a:extLst>
              <a:ext uri="{FF2B5EF4-FFF2-40B4-BE49-F238E27FC236}">
                <a16:creationId xmlns:a16="http://schemas.microsoft.com/office/drawing/2014/main" id="{0742E7CB-40A0-4806-9AD9-18F3C46534C7}"/>
              </a:ext>
            </a:extLst>
          </p:cNvPr>
          <p:cNvSpPr>
            <a:spLocks noGrp="1"/>
          </p:cNvSpPr>
          <p:nvPr>
            <p:ph type="body" sz="quarter" idx="11" hasCustomPrompt="1"/>
          </p:nvPr>
        </p:nvSpPr>
        <p:spPr>
          <a:xfrm>
            <a:off x="263524" y="6306345"/>
            <a:ext cx="1250951" cy="323056"/>
          </a:xfrm>
          <a:prstGeom prst="rect">
            <a:avLst/>
          </a:prstGeom>
        </p:spPr>
        <p:txBody>
          <a:bodyPr lIns="0" tIns="0" rIns="0" bIns="0" anchor="ctr" anchorCtr="0"/>
          <a:lstStyle>
            <a:lvl1pPr marL="0" indent="0">
              <a:lnSpc>
                <a:spcPct val="100000"/>
              </a:lnSpc>
              <a:spcBef>
                <a:spcPts val="0"/>
              </a:spcBef>
              <a:buNone/>
              <a:defRPr sz="800" b="1">
                <a:solidFill>
                  <a:schemeClr val="accent2"/>
                </a:solidFill>
              </a:defRPr>
            </a:lvl1pPr>
            <a:lvl2pPr marL="457200" indent="0">
              <a:buNone/>
              <a:defRPr sz="800" b="1">
                <a:solidFill>
                  <a:schemeClr val="accent2"/>
                </a:solidFill>
              </a:defRPr>
            </a:lvl2pPr>
            <a:lvl3pPr marL="914400" indent="0">
              <a:buNone/>
              <a:defRPr sz="800" b="1">
                <a:solidFill>
                  <a:schemeClr val="accent2"/>
                </a:solidFill>
              </a:defRPr>
            </a:lvl3pPr>
            <a:lvl4pPr marL="1371600" indent="0">
              <a:buNone/>
              <a:defRPr sz="800" b="1">
                <a:solidFill>
                  <a:schemeClr val="accent2"/>
                </a:solidFill>
              </a:defRPr>
            </a:lvl4pPr>
            <a:lvl5pPr marL="1828800" indent="0">
              <a:buNone/>
              <a:defRPr sz="800" b="1">
                <a:solidFill>
                  <a:schemeClr val="accent2"/>
                </a:solidFill>
              </a:defRPr>
            </a:lvl5pPr>
          </a:lstStyle>
          <a:p>
            <a:pPr lvl="0"/>
            <a:r>
              <a:rPr lang="en-US"/>
              <a:t>Space for pay-off,</a:t>
            </a:r>
            <a:br>
              <a:rPr lang="en-US"/>
            </a:br>
            <a:r>
              <a:rPr lang="en-US"/>
              <a:t>divided over 2 lines</a:t>
            </a:r>
            <a:endParaRPr lang="en-GB"/>
          </a:p>
        </p:txBody>
      </p:sp>
      <p:sp>
        <p:nvSpPr>
          <p:cNvPr id="3" name="Content Placeholder 2">
            <a:extLst>
              <a:ext uri="{FF2B5EF4-FFF2-40B4-BE49-F238E27FC236}">
                <a16:creationId xmlns:a16="http://schemas.microsoft.com/office/drawing/2014/main" id="{62905070-DD09-4E55-B5ED-584221157FF2}"/>
              </a:ext>
            </a:extLst>
          </p:cNvPr>
          <p:cNvSpPr>
            <a:spLocks noGrp="1"/>
          </p:cNvSpPr>
          <p:nvPr>
            <p:ph sz="quarter" idx="12" hasCustomPrompt="1"/>
          </p:nvPr>
        </p:nvSpPr>
        <p:spPr>
          <a:xfrm>
            <a:off x="1628775" y="1233488"/>
            <a:ext cx="8896350" cy="5275262"/>
          </a:xfrm>
          <a:prstGeom prst="rect">
            <a:avLst/>
          </a:prstGeom>
        </p:spPr>
        <p:txBody>
          <a:bodyPr/>
          <a:lstStyle>
            <a:lvl1pPr marL="0" indent="0">
              <a:buNone/>
              <a:defRPr lang="en-GB" sz="1800"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icon to insert content</a:t>
            </a:r>
            <a:endParaRPr lang="en-GB"/>
          </a:p>
        </p:txBody>
      </p:sp>
      <p:sp>
        <p:nvSpPr>
          <p:cNvPr id="2" name="Slide Number Placeholder 9">
            <a:extLst>
              <a:ext uri="{FF2B5EF4-FFF2-40B4-BE49-F238E27FC236}">
                <a16:creationId xmlns:a16="http://schemas.microsoft.com/office/drawing/2014/main" id="{A394D8CA-7344-6844-EE99-058E37F1E057}"/>
              </a:ext>
            </a:extLst>
          </p:cNvPr>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562044268"/>
      </p:ext>
    </p:extLst>
  </p:cSld>
  <p:clrMapOvr>
    <a:masterClrMapping/>
  </p:clrMapOvr>
  <p:extLst>
    <p:ext uri="{DCECCB84-F9BA-43D5-87BE-67443E8EF086}">
      <p15:sldGuideLst xmlns:p15="http://schemas.microsoft.com/office/powerpoint/2012/main">
        <p15:guide id="1" pos="1026">
          <p15:clr>
            <a:srgbClr val="FBAE40"/>
          </p15:clr>
        </p15:guide>
        <p15:guide id="2" orient="horz" pos="777">
          <p15:clr>
            <a:srgbClr val="FBAE40"/>
          </p15:clr>
        </p15:guide>
        <p15:guide id="3" pos="66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6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a:t>)</a:t>
            </a:r>
          </a:p>
          <a:p>
            <a:pPr lvl="1"/>
            <a:r>
              <a:rPr lang="en-GB"/>
              <a:t>Agenda item title</a:t>
            </a:r>
          </a:p>
          <a:p>
            <a:pPr lvl="2"/>
            <a:r>
              <a:rPr lang="en-GB"/>
              <a:t>Agenda item title</a:t>
            </a:r>
          </a:p>
          <a:p>
            <a:pPr lvl="3"/>
            <a:r>
              <a:rPr lang="en-GB"/>
              <a:t>Agenda item title</a:t>
            </a:r>
          </a:p>
          <a:p>
            <a:pPr lvl="4"/>
            <a:r>
              <a:rPr lang="en-GB"/>
              <a:t>Agenda item title</a:t>
            </a:r>
          </a:p>
          <a:p>
            <a:pPr lvl="5"/>
            <a:r>
              <a:rPr lang="en-GB"/>
              <a:t>Agenda item title</a:t>
            </a:r>
          </a:p>
          <a:p>
            <a:pPr lvl="6"/>
            <a:r>
              <a:rPr lang="en-GB"/>
              <a:t>Agenda item title</a:t>
            </a:r>
          </a:p>
        </p:txBody>
      </p:sp>
      <p:sp>
        <p:nvSpPr>
          <p:cNvPr id="2" name="Slide Number Placeholder 9">
            <a:extLst>
              <a:ext uri="{FF2B5EF4-FFF2-40B4-BE49-F238E27FC236}">
                <a16:creationId xmlns:a16="http://schemas.microsoft.com/office/drawing/2014/main" id="{F107366D-E271-3C3E-0D64-40A246705165}"/>
              </a:ext>
            </a:extLst>
          </p:cNvPr>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55065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F09D706-9253-4D25-98E7-292CB14A88B4}"/>
              </a:ext>
            </a:extLst>
          </p:cNvPr>
          <p:cNvSpPr>
            <a:spLocks noGrp="1"/>
          </p:cNvSpPr>
          <p:nvPr>
            <p:ph type="body" sz="quarter" idx="10" hasCustomPrompt="1"/>
          </p:nvPr>
        </p:nvSpPr>
        <p:spPr>
          <a:xfrm>
            <a:off x="1514475" y="1233488"/>
            <a:ext cx="9010650" cy="5275117"/>
          </a:xfrm>
          <a:prstGeom prst="rect">
            <a:avLst/>
          </a:prstGeom>
        </p:spPr>
        <p:txBody>
          <a:bodyPr/>
          <a:lstStyle>
            <a:lvl1pPr marL="0" indent="0">
              <a:lnSpc>
                <a:spcPct val="100000"/>
              </a:lnSpc>
              <a:spcBef>
                <a:spcPts val="1200"/>
              </a:spcBef>
              <a:buNone/>
              <a:defRPr b="1">
                <a:solidFill>
                  <a:schemeClr val="accent1"/>
                </a:solidFill>
              </a:defRPr>
            </a:lvl1pPr>
            <a:lvl2pPr marL="0" indent="0">
              <a:lnSpc>
                <a:spcPct val="100000"/>
              </a:lnSpc>
              <a:spcBef>
                <a:spcPts val="1200"/>
              </a:spcBef>
              <a:buNone/>
              <a:defRPr b="1">
                <a:solidFill>
                  <a:schemeClr val="accent2"/>
                </a:solidFill>
              </a:defRPr>
            </a:lvl2pPr>
            <a:lvl3pPr marL="180975" indent="-180975">
              <a:lnSpc>
                <a:spcPct val="100000"/>
              </a:lnSpc>
              <a:spcBef>
                <a:spcPts val="1200"/>
              </a:spcBef>
              <a:buClr>
                <a:schemeClr val="accent2"/>
              </a:buClr>
              <a:buFont typeface="Arial" panose="020B0604020202020204" pitchFamily="34" charset="0"/>
              <a:buChar char="•"/>
              <a:defRPr sz="1800"/>
            </a:lvl3pPr>
            <a:lvl4pPr marL="0" indent="0">
              <a:lnSpc>
                <a:spcPct val="100000"/>
              </a:lnSpc>
              <a:spcBef>
                <a:spcPts val="1200"/>
              </a:spcBef>
              <a:buNone/>
              <a:defRPr b="1">
                <a:solidFill>
                  <a:schemeClr val="accent3"/>
                </a:solidFill>
              </a:defRPr>
            </a:lvl4pPr>
            <a:lvl5pPr marL="0" indent="0">
              <a:lnSpc>
                <a:spcPct val="100000"/>
              </a:lnSpc>
              <a:spcBef>
                <a:spcPts val="1200"/>
              </a:spcBef>
              <a:buNone/>
              <a:defRPr sz="1600"/>
            </a:lvl5pPr>
          </a:lstStyle>
          <a:p>
            <a:pPr lvl="0"/>
            <a:r>
              <a:rPr lang="en-US"/>
              <a:t>Heading 1</a:t>
            </a:r>
          </a:p>
          <a:p>
            <a:pPr lvl="1"/>
            <a:r>
              <a:rPr lang="en-US"/>
              <a:t>Heading 2</a:t>
            </a:r>
          </a:p>
          <a:p>
            <a:pPr lvl="2"/>
            <a:r>
              <a:rPr lang="en-US"/>
              <a:t>Bullet list</a:t>
            </a:r>
          </a:p>
          <a:p>
            <a:pPr lvl="3"/>
            <a:r>
              <a:rPr lang="en-US"/>
              <a:t>Heading 3</a:t>
            </a:r>
          </a:p>
          <a:p>
            <a:pPr lvl="4"/>
            <a:r>
              <a:rPr lang="en-US"/>
              <a:t>Normal </a:t>
            </a:r>
          </a:p>
        </p:txBody>
      </p:sp>
      <p:sp>
        <p:nvSpPr>
          <p:cNvPr id="15" name="Rechthoek 6">
            <a:extLst>
              <a:ext uri="{FF2B5EF4-FFF2-40B4-BE49-F238E27FC236}">
                <a16:creationId xmlns:a16="http://schemas.microsoft.com/office/drawing/2014/main" id="{C9CB0CF1-9C77-4A6D-AB1E-8AB6C1B6E2EC}"/>
              </a:ext>
            </a:extLst>
          </p:cNvPr>
          <p:cNvSpPr/>
          <p:nvPr userDrawn="1"/>
        </p:nvSpPr>
        <p:spPr>
          <a:xfrm>
            <a:off x="11438863" y="6418608"/>
            <a:ext cx="456472" cy="276999"/>
          </a:xfrm>
          <a:prstGeom prst="rect">
            <a:avLst/>
          </a:prstGeom>
        </p:spPr>
        <p:txBody>
          <a:bodyPr wrap="none">
            <a:spAutoFit/>
          </a:bodyPr>
          <a:lstStyle/>
          <a:p>
            <a:pPr algn="ctr" fontAlgn="auto">
              <a:spcBef>
                <a:spcPts val="0"/>
              </a:spcBef>
              <a:spcAft>
                <a:spcPts val="0"/>
              </a:spcAft>
              <a:defRPr/>
            </a:pPr>
            <a:fld id="{478F02DA-AB65-4DE3-8C32-C1DFFF12922F}" type="slidenum">
              <a:rPr lang="nl-NL" sz="1200" b="0">
                <a:solidFill>
                  <a:schemeClr val="bg1"/>
                </a:solidFill>
                <a:cs typeface="Arial" pitchFamily="34" charset="0"/>
              </a:rPr>
              <a:pPr algn="ctr" fontAlgn="auto">
                <a:spcBef>
                  <a:spcPts val="0"/>
                </a:spcBef>
                <a:spcAft>
                  <a:spcPts val="0"/>
                </a:spcAft>
                <a:defRPr/>
              </a:pPr>
              <a:t>‹#›</a:t>
            </a:fld>
            <a:endParaRPr lang="nl-NL" sz="1200" b="0">
              <a:solidFill>
                <a:schemeClr val="bg1"/>
              </a:solidFill>
              <a:cs typeface="Arial" pitchFamily="34" charset="0"/>
            </a:endParaRPr>
          </a:p>
        </p:txBody>
      </p:sp>
      <p:sp>
        <p:nvSpPr>
          <p:cNvPr id="6" name="Text Placeholder 2">
            <a:extLst>
              <a:ext uri="{FF2B5EF4-FFF2-40B4-BE49-F238E27FC236}">
                <a16:creationId xmlns:a16="http://schemas.microsoft.com/office/drawing/2014/main" id="{0742E7CB-40A0-4806-9AD9-18F3C46534C7}"/>
              </a:ext>
            </a:extLst>
          </p:cNvPr>
          <p:cNvSpPr>
            <a:spLocks noGrp="1"/>
          </p:cNvSpPr>
          <p:nvPr>
            <p:ph type="body" sz="quarter" idx="11" hasCustomPrompt="1"/>
          </p:nvPr>
        </p:nvSpPr>
        <p:spPr>
          <a:xfrm>
            <a:off x="263524" y="6306345"/>
            <a:ext cx="1250951" cy="323056"/>
          </a:xfrm>
          <a:prstGeom prst="rect">
            <a:avLst/>
          </a:prstGeom>
        </p:spPr>
        <p:txBody>
          <a:bodyPr lIns="0" tIns="0" rIns="0" bIns="0" anchor="ctr" anchorCtr="0"/>
          <a:lstStyle>
            <a:lvl1pPr marL="0" indent="0">
              <a:lnSpc>
                <a:spcPct val="100000"/>
              </a:lnSpc>
              <a:spcBef>
                <a:spcPts val="0"/>
              </a:spcBef>
              <a:buNone/>
              <a:defRPr sz="800" b="1">
                <a:solidFill>
                  <a:schemeClr val="accent2"/>
                </a:solidFill>
              </a:defRPr>
            </a:lvl1pPr>
            <a:lvl2pPr marL="457200" indent="0">
              <a:buNone/>
              <a:defRPr sz="800" b="1">
                <a:solidFill>
                  <a:schemeClr val="accent2"/>
                </a:solidFill>
              </a:defRPr>
            </a:lvl2pPr>
            <a:lvl3pPr marL="914400" indent="0">
              <a:buNone/>
              <a:defRPr sz="800" b="1">
                <a:solidFill>
                  <a:schemeClr val="accent2"/>
                </a:solidFill>
              </a:defRPr>
            </a:lvl3pPr>
            <a:lvl4pPr marL="1371600" indent="0">
              <a:buNone/>
              <a:defRPr sz="800" b="1">
                <a:solidFill>
                  <a:schemeClr val="accent2"/>
                </a:solidFill>
              </a:defRPr>
            </a:lvl4pPr>
            <a:lvl5pPr marL="1828800" indent="0">
              <a:buNone/>
              <a:defRPr sz="800" b="1">
                <a:solidFill>
                  <a:schemeClr val="accent2"/>
                </a:solidFill>
              </a:defRPr>
            </a:lvl5pPr>
          </a:lstStyle>
          <a:p>
            <a:pPr lvl="0"/>
            <a:r>
              <a:rPr lang="en-US"/>
              <a:t>Space for pay-off,</a:t>
            </a:r>
            <a:br>
              <a:rPr lang="en-US"/>
            </a:br>
            <a:r>
              <a:rPr lang="en-US"/>
              <a:t>divided over 2 lines</a:t>
            </a:r>
            <a:endParaRPr lang="en-GB"/>
          </a:p>
        </p:txBody>
      </p:sp>
      <p:cxnSp>
        <p:nvCxnSpPr>
          <p:cNvPr id="7" name="Straight Connector 6">
            <a:extLst>
              <a:ext uri="{FF2B5EF4-FFF2-40B4-BE49-F238E27FC236}">
                <a16:creationId xmlns:a16="http://schemas.microsoft.com/office/drawing/2014/main" id="{380B00D8-F00C-4524-A7D9-6523199FAC6E}"/>
              </a:ext>
            </a:extLst>
          </p:cNvPr>
          <p:cNvCxnSpPr/>
          <p:nvPr userDrawn="1"/>
        </p:nvCxnSpPr>
        <p:spPr>
          <a:xfrm flipH="1">
            <a:off x="-2419350" y="2215696"/>
            <a:ext cx="23336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580CB0-7594-4021-957A-EF2D552C9D68}"/>
              </a:ext>
            </a:extLst>
          </p:cNvPr>
          <p:cNvSpPr txBox="1"/>
          <p:nvPr userDrawn="1"/>
        </p:nvSpPr>
        <p:spPr>
          <a:xfrm>
            <a:off x="-2493583" y="2291896"/>
            <a:ext cx="2354940" cy="830997"/>
          </a:xfrm>
          <a:prstGeom prst="rect">
            <a:avLst/>
          </a:prstGeom>
          <a:noFill/>
        </p:spPr>
        <p:txBody>
          <a:bodyPr wrap="none" rtlCol="0">
            <a:spAutoFit/>
          </a:bodyPr>
          <a:lstStyle/>
          <a:p>
            <a:r>
              <a:rPr lang="en-GB" sz="1200">
                <a:solidFill>
                  <a:schemeClr val="tx1">
                    <a:lumMod val="50000"/>
                    <a:lumOff val="50000"/>
                  </a:schemeClr>
                </a:solidFill>
              </a:rPr>
              <a:t>Change styles: </a:t>
            </a:r>
          </a:p>
          <a:p>
            <a:pPr marL="171450" indent="-171450" algn="l" defTabSz="914400" rtl="0" eaLnBrk="1" latinLnBrk="0" hangingPunct="1">
              <a:buClr>
                <a:schemeClr val="accent2"/>
              </a:buClr>
              <a:buFont typeface="Arial" panose="020B0604020202020204" pitchFamily="34" charset="0"/>
              <a:buChar char="•"/>
            </a:pPr>
            <a:r>
              <a:rPr lang="en-GB" sz="1200" b="0" kern="1200">
                <a:solidFill>
                  <a:schemeClr val="tx1"/>
                </a:solidFill>
                <a:latin typeface="+mn-lt"/>
                <a:ea typeface="+mn-ea"/>
                <a:cs typeface="+mn-cs"/>
              </a:rPr>
              <a:t>Select the text and press </a:t>
            </a:r>
            <a:r>
              <a:rPr lang="en-GB" sz="1200" b="1" kern="1200">
                <a:solidFill>
                  <a:schemeClr val="tx1"/>
                </a:solidFill>
                <a:latin typeface="+mn-lt"/>
                <a:ea typeface="+mn-ea"/>
                <a:cs typeface="+mn-cs"/>
              </a:rPr>
              <a:t>Tab</a:t>
            </a:r>
            <a:br>
              <a:rPr lang="en-GB" sz="1200" b="0" kern="1200">
                <a:solidFill>
                  <a:schemeClr val="tx1"/>
                </a:solidFill>
                <a:latin typeface="+mn-lt"/>
                <a:ea typeface="+mn-ea"/>
                <a:cs typeface="+mn-cs"/>
              </a:rPr>
            </a:br>
            <a:r>
              <a:rPr lang="en-GB" sz="1200" b="0" kern="1200">
                <a:solidFill>
                  <a:schemeClr val="tx1"/>
                </a:solidFill>
                <a:latin typeface="+mn-lt"/>
                <a:ea typeface="+mn-ea"/>
                <a:cs typeface="+mn-cs"/>
              </a:rPr>
              <a:t>on your keyboard to change</a:t>
            </a:r>
            <a:br>
              <a:rPr lang="en-GB" sz="1200" b="0" kern="1200">
                <a:solidFill>
                  <a:schemeClr val="tx1"/>
                </a:solidFill>
                <a:latin typeface="+mn-lt"/>
                <a:ea typeface="+mn-ea"/>
                <a:cs typeface="+mn-cs"/>
              </a:rPr>
            </a:br>
            <a:r>
              <a:rPr lang="en-GB" sz="1200" b="0" kern="1200">
                <a:solidFill>
                  <a:schemeClr val="tx1"/>
                </a:solidFill>
                <a:latin typeface="+mn-lt"/>
                <a:ea typeface="+mn-ea"/>
                <a:cs typeface="+mn-cs"/>
              </a:rPr>
              <a:t>the style of your text. </a:t>
            </a:r>
          </a:p>
        </p:txBody>
      </p:sp>
      <p:sp>
        <p:nvSpPr>
          <p:cNvPr id="2" name="Slide Number Placeholder 9">
            <a:extLst>
              <a:ext uri="{FF2B5EF4-FFF2-40B4-BE49-F238E27FC236}">
                <a16:creationId xmlns:a16="http://schemas.microsoft.com/office/drawing/2014/main" id="{CE19395D-B221-13DB-73C9-D8959E66AEC4}"/>
              </a:ext>
            </a:extLst>
          </p:cNvPr>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2744130966"/>
      </p:ext>
    </p:extLst>
  </p:cSld>
  <p:clrMapOvr>
    <a:masterClrMapping/>
  </p:clrMapOvr>
  <p:extLst>
    <p:ext uri="{DCECCB84-F9BA-43D5-87BE-67443E8EF086}">
      <p15:sldGuideLst xmlns:p15="http://schemas.microsoft.com/office/powerpoint/2012/main">
        <p15:guide id="1" pos="1026">
          <p15:clr>
            <a:srgbClr val="FBAE40"/>
          </p15:clr>
        </p15:guide>
        <p15:guide id="2" orient="horz" pos="777">
          <p15:clr>
            <a:srgbClr val="FBAE40"/>
          </p15:clr>
        </p15:guide>
        <p15:guide id="3" pos="663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77A3786F-BDED-8655-B423-A6F261E0491C}"/>
              </a:ext>
            </a:extLst>
          </p:cNvPr>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2480467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a:t>This is an example of a headline.</a:t>
            </a:r>
          </a:p>
        </p:txBody>
      </p:sp>
    </p:spTree>
    <p:extLst>
      <p:ext uri="{BB962C8B-B14F-4D97-AF65-F5344CB8AC3E}">
        <p14:creationId xmlns:p14="http://schemas.microsoft.com/office/powerpoint/2010/main" val="2921133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2723570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80048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 name="Slide Number Placeholder 9">
            <a:extLst>
              <a:ext uri="{FF2B5EF4-FFF2-40B4-BE49-F238E27FC236}">
                <a16:creationId xmlns:a16="http://schemas.microsoft.com/office/drawing/2014/main" id="{BBD0D0AB-C403-7FE0-B82A-F41C34555CD5}"/>
              </a:ext>
            </a:extLst>
          </p:cNvPr>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93994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63461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123881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861483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05C8-EFC8-A479-2762-52C2BA44AC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B240A4-89B1-EC5A-4489-E5E3BECB8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6BC196-B077-50C9-2DAD-C92519BAF0FC}"/>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5" name="Footer Placeholder 4">
            <a:extLst>
              <a:ext uri="{FF2B5EF4-FFF2-40B4-BE49-F238E27FC236}">
                <a16:creationId xmlns:a16="http://schemas.microsoft.com/office/drawing/2014/main" id="{DCD4F7D9-7F5C-81C7-E5BF-F69FCC3FC7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760AF-CA7D-A409-96E4-CC3128971A09}"/>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206380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61ADC-216A-0BA7-9AA4-E41A5218AB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A2FB38-2588-E6C5-7DB7-3ED75E8FD6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6310F5-B2E8-EA0F-F64B-2C9AE2414654}"/>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5" name="Footer Placeholder 4">
            <a:extLst>
              <a:ext uri="{FF2B5EF4-FFF2-40B4-BE49-F238E27FC236}">
                <a16:creationId xmlns:a16="http://schemas.microsoft.com/office/drawing/2014/main" id="{705A99A1-E8EC-C4D3-3D50-DCB74C4B9C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B5529-1486-9B70-5FE5-B91750CF621E}"/>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411903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5C54-6443-EF75-EA0E-DC0D3BB075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3C6DE2-38BD-21CD-743F-B159E615D1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E192C-0768-CA3A-2E35-55421B967A3C}"/>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5" name="Footer Placeholder 4">
            <a:extLst>
              <a:ext uri="{FF2B5EF4-FFF2-40B4-BE49-F238E27FC236}">
                <a16:creationId xmlns:a16="http://schemas.microsoft.com/office/drawing/2014/main" id="{34EA9EC9-2A7C-E681-DBB9-6CECC44433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D8D682-09F0-DDC8-9D9B-7B8130622258}"/>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397011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7C28-5784-635C-8343-C3EBD1A4EB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293ACB-B3B0-D8DB-FDEF-9FC2EA7A7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CFC646-95BE-48AE-494A-48E3150699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C603A7-709D-6D0D-4DC8-98563D64B713}"/>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6" name="Footer Placeholder 5">
            <a:extLst>
              <a:ext uri="{FF2B5EF4-FFF2-40B4-BE49-F238E27FC236}">
                <a16:creationId xmlns:a16="http://schemas.microsoft.com/office/drawing/2014/main" id="{8880789C-371A-7D7D-909C-DD56FC21C6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D6A7A4-2AFA-6370-5A7A-44136A9C6C16}"/>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3815444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0203A-C11B-C7F5-3F5E-A2389D42D9C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1DE506-9978-F487-5219-A4E28F94C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4C5C9-8D24-9BDC-97CD-2D9D316CC9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266C6D-6BAD-0DFD-80DE-BFF9ED5D3A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B0B7C-61B2-0795-1927-949BA608AD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96F5721-5D55-8738-D78C-1C0A9A9568D4}"/>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8" name="Footer Placeholder 7">
            <a:extLst>
              <a:ext uri="{FF2B5EF4-FFF2-40B4-BE49-F238E27FC236}">
                <a16:creationId xmlns:a16="http://schemas.microsoft.com/office/drawing/2014/main" id="{8179ED7C-4D8D-C5DB-817A-3E820C6551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47213F-E900-2AD5-2E57-59454D6264E9}"/>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1009912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A0A1B-95DC-E920-0DA7-10C8B12908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37C714-34F6-829D-2A2E-BB147795EA46}"/>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4" name="Footer Placeholder 3">
            <a:extLst>
              <a:ext uri="{FF2B5EF4-FFF2-40B4-BE49-F238E27FC236}">
                <a16:creationId xmlns:a16="http://schemas.microsoft.com/office/drawing/2014/main" id="{A64F3599-B50A-F585-B22D-F9B02D236D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975B80-6AD5-ED6F-648B-C91CC3FBA583}"/>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1681475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57C47D-C40C-EFE3-3B77-FB34ECAEB157}"/>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3" name="Footer Placeholder 2">
            <a:extLst>
              <a:ext uri="{FF2B5EF4-FFF2-40B4-BE49-F238E27FC236}">
                <a16:creationId xmlns:a16="http://schemas.microsoft.com/office/drawing/2014/main" id="{EBE75042-0768-1B65-F00A-6E3C6E020E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921547-2EB5-C8E2-0B23-012917CA7E1B}"/>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396227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4084106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9B21-A5C4-D110-7E74-51E05388A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6AB2F7-8E60-4A69-7A3A-9DBBF7DDB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9B85FF-31B1-3DAF-BA9A-9F71DEB50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5F8EF-967A-216B-470D-6E1FFEBC5EB3}"/>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6" name="Footer Placeholder 5">
            <a:extLst>
              <a:ext uri="{FF2B5EF4-FFF2-40B4-BE49-F238E27FC236}">
                <a16:creationId xmlns:a16="http://schemas.microsoft.com/office/drawing/2014/main" id="{C628E8CA-AA77-A836-AC76-A0B14DB583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A4977C-4415-DB41-1587-813316B808DC}"/>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3411361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AC05-F463-05F8-3DEC-5807F0620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2631CF4-F6BF-6EF5-1B5F-1BE9177624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68787F-9E23-2D69-891D-5CDF371FD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098050-10D1-23EC-3800-6CB2437FC7E9}"/>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6" name="Footer Placeholder 5">
            <a:extLst>
              <a:ext uri="{FF2B5EF4-FFF2-40B4-BE49-F238E27FC236}">
                <a16:creationId xmlns:a16="http://schemas.microsoft.com/office/drawing/2014/main" id="{7BD0C791-C483-D501-0F51-3D0A8DF5C7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3D1FA1-D65C-23CE-1C8D-BB6FA4D90D92}"/>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1551023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A96A-3936-EF1A-95D6-1BB9D3A004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672913-7286-B2A9-1632-F8157DE69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6C58BF-56C4-ED9E-0A82-E21B77B1D40D}"/>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5" name="Footer Placeholder 4">
            <a:extLst>
              <a:ext uri="{FF2B5EF4-FFF2-40B4-BE49-F238E27FC236}">
                <a16:creationId xmlns:a16="http://schemas.microsoft.com/office/drawing/2014/main" id="{1335F697-6CCF-8725-02CF-D791CB02D3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79284E-91B5-EFA5-E3BB-586F2EBC6E10}"/>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2960369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F57DFB-AC52-DFB3-3675-8546503264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29FA14-CBB8-4107-269A-1692643626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7DB3A-C936-6C53-AFDB-920F539300DD}"/>
              </a:ext>
            </a:extLst>
          </p:cNvPr>
          <p:cNvSpPr>
            <a:spLocks noGrp="1"/>
          </p:cNvSpPr>
          <p:nvPr>
            <p:ph type="dt" sz="half" idx="10"/>
          </p:nvPr>
        </p:nvSpPr>
        <p:spPr/>
        <p:txBody>
          <a:bodyPr/>
          <a:lstStyle/>
          <a:p>
            <a:fld id="{19E4B273-B37A-4584-A48C-8E2A908E8FDF}" type="datetimeFigureOut">
              <a:rPr lang="en-GB" smtClean="0"/>
              <a:t>08/09/2025</a:t>
            </a:fld>
            <a:endParaRPr lang="en-GB"/>
          </a:p>
        </p:txBody>
      </p:sp>
      <p:sp>
        <p:nvSpPr>
          <p:cNvPr id="5" name="Footer Placeholder 4">
            <a:extLst>
              <a:ext uri="{FF2B5EF4-FFF2-40B4-BE49-F238E27FC236}">
                <a16:creationId xmlns:a16="http://schemas.microsoft.com/office/drawing/2014/main" id="{86E40CBF-EE71-DFDA-8D93-8BA52F52EF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F1C472-AFA1-9C0B-38BB-95CB64C8B168}"/>
              </a:ext>
            </a:extLst>
          </p:cNvPr>
          <p:cNvSpPr>
            <a:spLocks noGrp="1"/>
          </p:cNvSpPr>
          <p:nvPr>
            <p:ph type="sldNum" sz="quarter" idx="12"/>
          </p:nvPr>
        </p:nvSpPr>
        <p:spPr/>
        <p:txBody>
          <a:bodyPr/>
          <a:lstStyle/>
          <a:p>
            <a:fld id="{0CBB7914-EFCE-4E1B-9CE4-E79A9216E841}" type="slidenum">
              <a:rPr lang="en-GB" smtClean="0"/>
              <a:t>‹#›</a:t>
            </a:fld>
            <a:endParaRPr lang="en-GB"/>
          </a:p>
        </p:txBody>
      </p:sp>
    </p:spTree>
    <p:extLst>
      <p:ext uri="{BB962C8B-B14F-4D97-AF65-F5344CB8AC3E}">
        <p14:creationId xmlns:p14="http://schemas.microsoft.com/office/powerpoint/2010/main" val="310271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cstate="screen">
              <a:extLst>
                <a:ext uri="{28A0092B-C50C-407E-A947-70E740481C1C}">
                  <a14:useLocalDpi xmlns:a14="http://schemas.microsoft.com/office/drawing/2010/main"/>
                </a:ext>
              </a:extLst>
            </a:blip>
            <a:srcRect l="-5546" r="-2857"/>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4" cstate="screen">
              <a:extLst>
                <a:ext uri="{28A0092B-C50C-407E-A947-70E740481C1C}">
                  <a14:useLocalDpi xmlns:a14="http://schemas.microsoft.com/office/drawing/2010/main"/>
                </a:ext>
              </a:extLst>
            </a:blip>
            <a:srcRect l="-5546" r="-2857"/>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131511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1360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66269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70964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a:t>This is an example of a headline.</a:t>
            </a:r>
          </a:p>
        </p:txBody>
      </p:sp>
    </p:spTree>
    <p:extLst>
      <p:ext uri="{BB962C8B-B14F-4D97-AF65-F5344CB8AC3E}">
        <p14:creationId xmlns:p14="http://schemas.microsoft.com/office/powerpoint/2010/main" val="204407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 name="Slide Number Placeholder 9">
            <a:extLst>
              <a:ext uri="{FF2B5EF4-FFF2-40B4-BE49-F238E27FC236}">
                <a16:creationId xmlns:a16="http://schemas.microsoft.com/office/drawing/2014/main" id="{FBF11E5F-8F93-CF83-12E4-6A2389527C05}"/>
              </a:ext>
            </a:extLst>
          </p:cNvPr>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47337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2315638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8" r:id="rId3"/>
    <p:sldLayoutId id="2147483709" r:id="rId4"/>
    <p:sldLayoutId id="2147483714" r:id="rId5"/>
    <p:sldLayoutId id="214748371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363523506"/>
      </p:ext>
    </p:extLst>
  </p:cSld>
  <p:clrMap bg1="lt1" tx1="dk1" bg2="lt2" tx2="dk2" accent1="accent1" accent2="accent2" accent3="accent3" accent4="accent4" accent5="accent5" accent6="accent6" hlink="hlink" folHlink="folHlink"/>
  <p:sldLayoutIdLst>
    <p:sldLayoutId id="2147484111" r:id="rId1"/>
    <p:sldLayoutId id="2147483991" r:id="rId2"/>
    <p:sldLayoutId id="2147483992" r:id="rId3"/>
    <p:sldLayoutId id="2147483993" r:id="rId4"/>
    <p:sldLayoutId id="2147483994" r:id="rId5"/>
    <p:sldLayoutId id="2147483995" r:id="rId6"/>
    <p:sldLayoutId id="2147483996" r:id="rId7"/>
    <p:sldLayoutId id="2147483998" r:id="rId8"/>
    <p:sldLayoutId id="2147483999" r:id="rId9"/>
    <p:sldLayoutId id="214748411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72723347"/>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EDB82-710F-A043-73CF-050F1B9352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075FFB-68C0-3072-2815-0DB0213F1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CCCA6C-A407-B1B8-73AC-CEC1FF320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4B273-B37A-4584-A48C-8E2A908E8FDF}" type="datetimeFigureOut">
              <a:rPr lang="en-GB" smtClean="0"/>
              <a:t>08/09/2025</a:t>
            </a:fld>
            <a:endParaRPr lang="en-GB"/>
          </a:p>
        </p:txBody>
      </p:sp>
      <p:sp>
        <p:nvSpPr>
          <p:cNvPr id="5" name="Footer Placeholder 4">
            <a:extLst>
              <a:ext uri="{FF2B5EF4-FFF2-40B4-BE49-F238E27FC236}">
                <a16:creationId xmlns:a16="http://schemas.microsoft.com/office/drawing/2014/main" id="{2A4DF12C-F78E-7320-FA3B-E9901C2D61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A768A91-004C-FE9B-4CAB-AFC03DD38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B7914-EFCE-4E1B-9CE4-E79A9216E841}" type="slidenum">
              <a:rPr lang="en-GB" smtClean="0"/>
              <a:t>‹#›</a:t>
            </a:fld>
            <a:endParaRPr lang="en-GB"/>
          </a:p>
        </p:txBody>
      </p:sp>
      <p:sp>
        <p:nvSpPr>
          <p:cNvPr id="8" name="TextBox 7">
            <a:extLst>
              <a:ext uri="{FF2B5EF4-FFF2-40B4-BE49-F238E27FC236}">
                <a16:creationId xmlns:a16="http://schemas.microsoft.com/office/drawing/2014/main" id="{5ECBDC30-44AC-2586-C2C6-10A7839C11A4}"/>
              </a:ext>
            </a:extLst>
          </p:cNvPr>
          <p:cNvSpPr txBox="1"/>
          <p:nvPr userDrawn="1">
            <p:extLst>
              <p:ext uri="{1162E1C5-73C7-4A58-AE30-91384D911F3F}">
                <p184:classification xmlns:p184="http://schemas.microsoft.com/office/powerpoint/2018/4/main" val="hdr"/>
              </p:ext>
            </p:extLst>
          </p:nvPr>
        </p:nvSpPr>
        <p:spPr>
          <a:xfrm>
            <a:off x="5865813" y="190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79406588"/>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40F2B-CF17-494F-BA14-0FCC6E9E0F73}"/>
              </a:ext>
            </a:extLst>
          </p:cNvPr>
          <p:cNvSpPr>
            <a:spLocks noGrp="1"/>
          </p:cNvSpPr>
          <p:nvPr>
            <p:ph type="sldNum" sz="quarter" idx="4294967295"/>
          </p:nvPr>
        </p:nvSpPr>
        <p:spPr>
          <a:xfrm>
            <a:off x="11092443" y="6532802"/>
            <a:ext cx="850268" cy="1841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A5C4C2BE-9C68-41C1-A5DE-5A69F529213E}"/>
              </a:ext>
            </a:extLst>
          </p:cNvPr>
          <p:cNvSpPr>
            <a:spLocks noGrp="1"/>
          </p:cNvSpPr>
          <p:nvPr>
            <p:ph type="body" sz="quarter" idx="10"/>
          </p:nvPr>
        </p:nvSpPr>
        <p:spPr>
          <a:xfrm>
            <a:off x="2100775" y="1953638"/>
            <a:ext cx="7990449" cy="4320073"/>
          </a:xfrm>
        </p:spPr>
        <p:txBody>
          <a:bodyPr lIns="91440" tIns="45720" rIns="91440" bIns="45720" anchor="ctr">
            <a:normAutofit/>
          </a:bodyPr>
          <a:lstStyle/>
          <a:p>
            <a:r>
              <a:rPr lang="en-GB" sz="3200">
                <a:solidFill>
                  <a:schemeClr val="tx1"/>
                </a:solidFill>
                <a:latin typeface="Network Rail Sans" panose="02000000040000020004" pitchFamily="2" charset="0"/>
                <a:cs typeface="Arial"/>
              </a:rPr>
              <a:t>Leeds Area Improvement Programme </a:t>
            </a:r>
          </a:p>
          <a:p>
            <a:r>
              <a:rPr lang="en-GB" sz="3200">
                <a:solidFill>
                  <a:schemeClr val="tx1"/>
                </a:solidFill>
                <a:latin typeface="Network Rail Sans" panose="02000000040000020004" pitchFamily="2" charset="0"/>
                <a:cs typeface="Arial"/>
              </a:rPr>
              <a:t>LAIP2</a:t>
            </a:r>
          </a:p>
          <a:p>
            <a:r>
              <a:rPr lang="en-GB" sz="3200">
                <a:solidFill>
                  <a:schemeClr val="tx1"/>
                </a:solidFill>
                <a:latin typeface="Network Rail Sans" panose="02000000040000020004" pitchFamily="2" charset="0"/>
                <a:cs typeface="Arial"/>
              </a:rPr>
              <a:t>BRADFORD FORSTER SQUARE </a:t>
            </a:r>
          </a:p>
          <a:p>
            <a:r>
              <a:rPr lang="en-GB" sz="3200">
                <a:solidFill>
                  <a:schemeClr val="tx1"/>
                </a:solidFill>
                <a:latin typeface="Network Rail Sans" panose="02000000040000020004" pitchFamily="2" charset="0"/>
                <a:cs typeface="Arial"/>
              </a:rPr>
              <a:t>All Hands Call </a:t>
            </a:r>
          </a:p>
          <a:p>
            <a:r>
              <a:rPr lang="en-GB" sz="2000">
                <a:solidFill>
                  <a:schemeClr val="tx1"/>
                </a:solidFill>
                <a:latin typeface="Network Rail Sans" panose="02000000040000020004" pitchFamily="2" charset="0"/>
                <a:cs typeface="Arial"/>
              </a:rPr>
              <a:t>June 2025</a:t>
            </a:r>
          </a:p>
          <a:p>
            <a:endParaRPr lang="en-GB" sz="4000">
              <a:solidFill>
                <a:schemeClr val="tx1"/>
              </a:solidFill>
              <a:latin typeface="Network Rail Sans" panose="02000000040000020004" pitchFamily="2" charset="0"/>
            </a:endParaRPr>
          </a:p>
        </p:txBody>
      </p:sp>
      <p:pic>
        <p:nvPicPr>
          <p:cNvPr id="5" name="Picture 4">
            <a:extLst>
              <a:ext uri="{FF2B5EF4-FFF2-40B4-BE49-F238E27FC236}">
                <a16:creationId xmlns:a16="http://schemas.microsoft.com/office/drawing/2014/main" id="{A10CEEF5-C66E-2742-CD32-2F8219B0AA6D}"/>
              </a:ext>
            </a:extLst>
          </p:cNvPr>
          <p:cNvPicPr>
            <a:picLocks noChangeAspect="1"/>
          </p:cNvPicPr>
          <p:nvPr/>
        </p:nvPicPr>
        <p:blipFill rotWithShape="1">
          <a:blip r:embed="rId2"/>
          <a:srcRect l="56471" t="58379" r="36338" b="34686"/>
          <a:stretch/>
        </p:blipFill>
        <p:spPr>
          <a:xfrm>
            <a:off x="169683" y="150829"/>
            <a:ext cx="1821774" cy="942681"/>
          </a:xfrm>
          <a:prstGeom prst="rect">
            <a:avLst/>
          </a:prstGeom>
        </p:spPr>
      </p:pic>
      <p:pic>
        <p:nvPicPr>
          <p:cNvPr id="1026" name="Picture 1" descr="CRSA">
            <a:extLst>
              <a:ext uri="{FF2B5EF4-FFF2-40B4-BE49-F238E27FC236}">
                <a16:creationId xmlns:a16="http://schemas.microsoft.com/office/drawing/2014/main" id="{29EAAEE4-D294-D0B6-AA2E-19A8B2410A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361"/>
          <a:stretch/>
        </p:blipFill>
        <p:spPr bwMode="auto">
          <a:xfrm>
            <a:off x="2762053" y="0"/>
            <a:ext cx="160535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a:extLst>
              <a:ext uri="{FF2B5EF4-FFF2-40B4-BE49-F238E27FC236}">
                <a16:creationId xmlns:a16="http://schemas.microsoft.com/office/drawing/2014/main" id="{B494D05B-B553-0C77-D54E-9C98F406D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664" y="234369"/>
            <a:ext cx="2499950" cy="40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77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25DA3-1B24-402D-B685-58B37561B6AB}"/>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9CCAFF1-6BF1-4215-B487-D396D7D44B63}"/>
              </a:ext>
            </a:extLst>
          </p:cNvPr>
          <p:cNvSpPr txBox="1"/>
          <p:nvPr/>
        </p:nvSpPr>
        <p:spPr>
          <a:xfrm>
            <a:off x="908374" y="880656"/>
            <a:ext cx="10964091" cy="31259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effectLst/>
                <a:uLnTx/>
                <a:uFillTx/>
                <a:latin typeface="Network Rail Sans" panose="02000000040000020004" pitchFamily="2" charset="0"/>
              </a:rPr>
              <a:t>What is LAIP?</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b="0" i="0" u="none" strike="noStrike" kern="1200" cap="none" spc="0" normalizeH="0" baseline="0" noProof="0">
                <a:ln>
                  <a:noFill/>
                </a:ln>
                <a:effectLst/>
                <a:uLnTx/>
                <a:uFillTx/>
                <a:latin typeface="Network Rail Sans" panose="02000000040000020004" pitchFamily="2" charset="0"/>
              </a:rPr>
              <a:t>The Leeds Area Improvement Programme </a:t>
            </a:r>
            <a:r>
              <a:rPr lang="en-GB">
                <a:latin typeface="Network Rail Sans" panose="02000000040000020004" pitchFamily="2" charset="0"/>
              </a:rPr>
              <a:t>consists of</a:t>
            </a:r>
            <a:r>
              <a:rPr kumimoji="0" lang="en-GB" b="0" i="0" u="none" strike="noStrike" kern="1200" cap="none" spc="0" normalizeH="0" baseline="0" noProof="0">
                <a:ln>
                  <a:noFill/>
                </a:ln>
                <a:effectLst/>
                <a:uLnTx/>
                <a:uFillTx/>
                <a:latin typeface="Network Rail Sans" panose="02000000040000020004" pitchFamily="2" charset="0"/>
              </a:rPr>
              <a:t> multiple packages of enhancements in West Yorkshire that aims to improve current operational constraints within the region. The Programme will transform journeys today and create the readiness for the forecast growth of tomorrow by improving railway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effectLst/>
              <a:uLnTx/>
              <a:uFillTx/>
              <a:latin typeface="Network Rail Sans" panose="02000000040000020004"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effectLst/>
                <a:uLnTx/>
                <a:uFillTx/>
                <a:latin typeface="Network Rail Sans" panose="02000000040000020004" pitchFamily="2" charset="0"/>
              </a:rPr>
              <a:t>LAIP 2 - Key Project Aim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effectLst/>
                <a:uLnTx/>
                <a:uFillTx/>
                <a:latin typeface="Network Rail Sans" panose="02000000040000020004" pitchFamily="2" charset="0"/>
              </a:rPr>
              <a:t>To support the introduction of the Train Operator / DfT franchise commitments extending the London King Cross - Leeds service to Bradford Forster Square.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effectLst/>
                <a:uLnTx/>
                <a:uFillTx/>
                <a:latin typeface="Network Rail Sans" panose="02000000040000020004" pitchFamily="2" charset="0"/>
              </a:rPr>
              <a:t>Infrastructure ready January 2025 to align with </a:t>
            </a:r>
            <a:r>
              <a:rPr kumimoji="0" lang="en-GB" b="1" i="0" u="none" strike="noStrike" kern="1200" cap="none" spc="0" normalizeH="0" baseline="0" noProof="0">
                <a:ln>
                  <a:noFill/>
                </a:ln>
                <a:effectLst/>
                <a:uLnTx/>
                <a:uFillTx/>
                <a:latin typeface="Network Rail Sans" panose="02000000040000020004" pitchFamily="2" charset="0"/>
              </a:rPr>
              <a:t>Bradford City of Culture</a:t>
            </a:r>
            <a:r>
              <a:rPr lang="en-GB">
                <a:latin typeface="Network Rail Sans" panose="02000000040000020004" pitchFamily="2" charset="0"/>
              </a:rPr>
              <a:t> </a:t>
            </a:r>
            <a:r>
              <a:rPr lang="en-GB" b="1">
                <a:latin typeface="Network Rail Sans" panose="02000000040000020004" pitchFamily="2" charset="0"/>
              </a:rPr>
              <a:t>2025</a:t>
            </a:r>
            <a:r>
              <a:rPr lang="en-GB">
                <a:latin typeface="Network Rail Sans" panose="02000000040000020004" pitchFamily="2" charset="0"/>
              </a:rPr>
              <a:t> and May 2025 Timetable change.</a:t>
            </a:r>
            <a:endParaRPr kumimoji="0" lang="en-GB" b="0" i="0" u="none" strike="noStrike" kern="1200" cap="none" spc="0" normalizeH="0" baseline="0" noProof="0">
              <a:ln>
                <a:noFill/>
              </a:ln>
              <a:effectLst/>
              <a:uLnTx/>
              <a:uFillTx/>
              <a:latin typeface="Network Rail Sans" panose="02000000040000020004" pitchFamily="2" charset="0"/>
            </a:endParaRPr>
          </a:p>
        </p:txBody>
      </p:sp>
      <p:pic>
        <p:nvPicPr>
          <p:cNvPr id="3" name="Picture 2">
            <a:extLst>
              <a:ext uri="{FF2B5EF4-FFF2-40B4-BE49-F238E27FC236}">
                <a16:creationId xmlns:a16="http://schemas.microsoft.com/office/drawing/2014/main" id="{C945A595-FE30-46A2-9157-060E45A341B9}"/>
              </a:ext>
            </a:extLst>
          </p:cNvPr>
          <p:cNvPicPr>
            <a:picLocks noChangeAspect="1"/>
          </p:cNvPicPr>
          <p:nvPr/>
        </p:nvPicPr>
        <p:blipFill>
          <a:blip r:embed="rId3"/>
          <a:stretch>
            <a:fillRect/>
          </a:stretch>
        </p:blipFill>
        <p:spPr>
          <a:xfrm>
            <a:off x="1211600" y="4058018"/>
            <a:ext cx="2487924" cy="2474784"/>
          </a:xfrm>
          <a:prstGeom prst="rect">
            <a:avLst/>
          </a:prstGeom>
          <a:ln w="25400">
            <a:solidFill>
              <a:schemeClr val="accent1"/>
            </a:solidFill>
          </a:ln>
        </p:spPr>
      </p:pic>
      <p:pic>
        <p:nvPicPr>
          <p:cNvPr id="4" name="Picture 3">
            <a:extLst>
              <a:ext uri="{FF2B5EF4-FFF2-40B4-BE49-F238E27FC236}">
                <a16:creationId xmlns:a16="http://schemas.microsoft.com/office/drawing/2014/main" id="{6FD2180C-33DC-CD7A-E5F9-E541C473B3F3}"/>
              </a:ext>
            </a:extLst>
          </p:cNvPr>
          <p:cNvPicPr>
            <a:picLocks noChangeAspect="1"/>
          </p:cNvPicPr>
          <p:nvPr/>
        </p:nvPicPr>
        <p:blipFill rotWithShape="1">
          <a:blip r:embed="rId4"/>
          <a:srcRect l="8144" t="8409" r="58726" b="54416"/>
          <a:stretch/>
        </p:blipFill>
        <p:spPr>
          <a:xfrm>
            <a:off x="8041064" y="4058018"/>
            <a:ext cx="3687022" cy="2474784"/>
          </a:xfrm>
          <a:prstGeom prst="rect">
            <a:avLst/>
          </a:prstGeom>
          <a:ln w="25400">
            <a:solidFill>
              <a:schemeClr val="accent1"/>
            </a:solidFill>
          </a:ln>
        </p:spPr>
      </p:pic>
      <p:pic>
        <p:nvPicPr>
          <p:cNvPr id="5" name="Picture 4">
            <a:extLst>
              <a:ext uri="{FF2B5EF4-FFF2-40B4-BE49-F238E27FC236}">
                <a16:creationId xmlns:a16="http://schemas.microsoft.com/office/drawing/2014/main" id="{25731BD7-3D2E-526B-CC3C-2140ADBFC5B1}"/>
              </a:ext>
            </a:extLst>
          </p:cNvPr>
          <p:cNvPicPr>
            <a:picLocks noChangeAspect="1"/>
          </p:cNvPicPr>
          <p:nvPr/>
        </p:nvPicPr>
        <p:blipFill>
          <a:blip r:embed="rId5"/>
          <a:stretch>
            <a:fillRect/>
          </a:stretch>
        </p:blipFill>
        <p:spPr>
          <a:xfrm>
            <a:off x="4576245" y="4058018"/>
            <a:ext cx="2588099" cy="2474784"/>
          </a:xfrm>
          <a:prstGeom prst="rect">
            <a:avLst/>
          </a:prstGeom>
          <a:solidFill>
            <a:schemeClr val="bg1"/>
          </a:solidFill>
          <a:ln w="25400">
            <a:solidFill>
              <a:schemeClr val="accent1"/>
            </a:solidFill>
          </a:ln>
        </p:spPr>
      </p:pic>
      <p:sp>
        <p:nvSpPr>
          <p:cNvPr id="7" name="Rectangle 6">
            <a:extLst>
              <a:ext uri="{FF2B5EF4-FFF2-40B4-BE49-F238E27FC236}">
                <a16:creationId xmlns:a16="http://schemas.microsoft.com/office/drawing/2014/main" id="{EE897790-11A3-5D9D-A425-4A8E39FA9B41}"/>
              </a:ext>
            </a:extLst>
          </p:cNvPr>
          <p:cNvSpPr/>
          <p:nvPr/>
        </p:nvSpPr>
        <p:spPr>
          <a:xfrm rot="21441354">
            <a:off x="10093997" y="4814385"/>
            <a:ext cx="123680" cy="12606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48F8808-5461-5E47-95DE-86AB8F5CF525}"/>
              </a:ext>
            </a:extLst>
          </p:cNvPr>
          <p:cNvSpPr txBox="1"/>
          <p:nvPr/>
        </p:nvSpPr>
        <p:spPr>
          <a:xfrm>
            <a:off x="908374" y="225311"/>
            <a:ext cx="9085371" cy="461665"/>
          </a:xfrm>
          <a:prstGeom prst="rect">
            <a:avLst/>
          </a:prstGeom>
          <a:solidFill>
            <a:schemeClr val="tx2"/>
          </a:solidFill>
          <a:ln>
            <a:solidFill>
              <a:schemeClr val="accent1"/>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Network Rail Sans" panose="02000000040000020004" pitchFamily="2" charset="0"/>
                <a:ea typeface="+mn-ea"/>
                <a:cs typeface="+mn-cs"/>
              </a:rPr>
              <a:t>Introduction to Leeds Area Improvement Programme - Package 2</a:t>
            </a:r>
            <a:endParaRPr kumimoji="0" lang="en-GB" sz="2400" b="0" i="0" u="none" strike="noStrike" kern="1200" cap="none" spc="0" normalizeH="0" baseline="0" noProof="0">
              <a:ln>
                <a:noFill/>
              </a:ln>
              <a:solidFill>
                <a:prstClr val="white"/>
              </a:solidFill>
              <a:effectLst/>
              <a:uLnTx/>
              <a:uFillTx/>
              <a:latin typeface="Network Rail Sans" panose="02000000040000020004" pitchFamily="2" charset="0"/>
              <a:ea typeface="+mn-ea"/>
              <a:cs typeface="+mn-cs"/>
            </a:endParaRPr>
          </a:p>
        </p:txBody>
      </p:sp>
    </p:spTree>
    <p:extLst>
      <p:ext uri="{BB962C8B-B14F-4D97-AF65-F5344CB8AC3E}">
        <p14:creationId xmlns:p14="http://schemas.microsoft.com/office/powerpoint/2010/main" val="271593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956A5E-0BB3-EFA0-0A04-3312D6685957}"/>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AF9A4F3A-5D1C-DF17-6C63-B5BE3E4387FA}"/>
              </a:ext>
            </a:extLst>
          </p:cNvPr>
          <p:cNvSpPr txBox="1"/>
          <p:nvPr/>
        </p:nvSpPr>
        <p:spPr>
          <a:xfrm>
            <a:off x="908374" y="785016"/>
            <a:ext cx="10866354" cy="1815882"/>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Network Rail Sans" panose="02000000040000020004" pitchFamily="2" charset="0"/>
              </a:rPr>
              <a:t>Scope of 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Network Rail Sans" panose="02000000040000020004" pitchFamily="2" charset="0"/>
              </a:rPr>
              <a:t>New Platform 0 at Bradford Forster Square including associated track work, Overhead Line Equipment (OLE) and signalling.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solidFill>
                  <a:prstClr val="black"/>
                </a:solidFill>
                <a:latin typeface="Network Rail Sans" panose="02000000040000020004" pitchFamily="2" charset="0"/>
              </a:rPr>
              <a:t>Replace OLE head spans to new twin track cantilever OLE structures throughout the whole station.</a:t>
            </a:r>
            <a:endParaRPr kumimoji="0" lang="en-GB" sz="1600" b="0" i="0" u="none" strike="noStrike" kern="1200" cap="none" spc="0" normalizeH="0" baseline="0" noProof="0">
              <a:ln>
                <a:noFill/>
              </a:ln>
              <a:solidFill>
                <a:prstClr val="black"/>
              </a:solidFill>
              <a:effectLst/>
              <a:uLnTx/>
              <a:uFillTx/>
              <a:latin typeface="Network Rail Sans" panose="02000000040000020004"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Network Rail Sans" panose="02000000040000020004" pitchFamily="2" charset="0"/>
                <a:ea typeface="Calibri" panose="020F0502020204030204" pitchFamily="34" charset="0"/>
              </a:rPr>
              <a:t>Remove track cross-over (5128) and install new cross over to support increase in operational capacity and capability.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Network Rail Sans" panose="02000000040000020004" pitchFamily="2" charset="0"/>
                <a:ea typeface="Calibri" panose="020F0502020204030204" pitchFamily="34" charset="0"/>
              </a:rPr>
              <a:t>New platform 0 roof canopy, passenger furniture, information screens, CCTV and lighting.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Network Rail Sans" panose="02000000040000020004" pitchFamily="2" charset="0"/>
              </a:rPr>
              <a:t>Land acquisition east of existing Platform 1 to enable creation of new platform 0 and diversion of existing utility company services.</a:t>
            </a:r>
          </a:p>
        </p:txBody>
      </p:sp>
      <p:grpSp>
        <p:nvGrpSpPr>
          <p:cNvPr id="38" name="Group 37">
            <a:extLst>
              <a:ext uri="{FF2B5EF4-FFF2-40B4-BE49-F238E27FC236}">
                <a16:creationId xmlns:a16="http://schemas.microsoft.com/office/drawing/2014/main" id="{36470773-C7C2-8DAC-6515-AB8C558598C9}"/>
              </a:ext>
            </a:extLst>
          </p:cNvPr>
          <p:cNvGrpSpPr/>
          <p:nvPr/>
        </p:nvGrpSpPr>
        <p:grpSpPr>
          <a:xfrm>
            <a:off x="1008196" y="4929114"/>
            <a:ext cx="2224217" cy="1928886"/>
            <a:chOff x="1084967" y="5390644"/>
            <a:chExt cx="2224217" cy="1928886"/>
          </a:xfrm>
        </p:grpSpPr>
        <p:sp>
          <p:nvSpPr>
            <p:cNvPr id="25" name="TextBox 24">
              <a:extLst>
                <a:ext uri="{FF2B5EF4-FFF2-40B4-BE49-F238E27FC236}">
                  <a16:creationId xmlns:a16="http://schemas.microsoft.com/office/drawing/2014/main" id="{986865F4-CD58-B6A9-826D-31FFD460EDAB}"/>
                </a:ext>
              </a:extLst>
            </p:cNvPr>
            <p:cNvSpPr txBox="1"/>
            <p:nvPr/>
          </p:nvSpPr>
          <p:spPr>
            <a:xfrm>
              <a:off x="1084967" y="6026868"/>
              <a:ext cx="2224217"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rPr>
                <a:t>Increases timetable &amp; passenger capacity.  Improves connectivity and renewed demand for long distance journeys.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Network Rail Sans" panose="02000000040000020004" pitchFamily="2" charset="0"/>
              </a:endParaRPr>
            </a:p>
          </p:txBody>
        </p:sp>
        <p:pic>
          <p:nvPicPr>
            <p:cNvPr id="29" name="Graphic 28" descr="Group with solid fill">
              <a:extLst>
                <a:ext uri="{FF2B5EF4-FFF2-40B4-BE49-F238E27FC236}">
                  <a16:creationId xmlns:a16="http://schemas.microsoft.com/office/drawing/2014/main" id="{9AC629AD-5595-EB23-CB78-28A443A25E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78964" y="5390644"/>
              <a:ext cx="636224" cy="636224"/>
            </a:xfrm>
            <a:prstGeom prst="rect">
              <a:avLst/>
            </a:prstGeom>
          </p:spPr>
        </p:pic>
      </p:grpSp>
      <p:grpSp>
        <p:nvGrpSpPr>
          <p:cNvPr id="23" name="Group 22">
            <a:extLst>
              <a:ext uri="{FF2B5EF4-FFF2-40B4-BE49-F238E27FC236}">
                <a16:creationId xmlns:a16="http://schemas.microsoft.com/office/drawing/2014/main" id="{2B208DD9-4C99-C74E-8A3C-045098EBA9A5}"/>
              </a:ext>
            </a:extLst>
          </p:cNvPr>
          <p:cNvGrpSpPr/>
          <p:nvPr/>
        </p:nvGrpSpPr>
        <p:grpSpPr>
          <a:xfrm>
            <a:off x="6594287" y="4930320"/>
            <a:ext cx="2254571" cy="1330518"/>
            <a:chOff x="6692611" y="4787148"/>
            <a:chExt cx="2254571" cy="1330518"/>
          </a:xfrm>
        </p:grpSpPr>
        <p:sp>
          <p:nvSpPr>
            <p:cNvPr id="27" name="TextBox 26">
              <a:extLst>
                <a:ext uri="{FF2B5EF4-FFF2-40B4-BE49-F238E27FC236}">
                  <a16:creationId xmlns:a16="http://schemas.microsoft.com/office/drawing/2014/main" id="{E19367FD-382A-A606-2BBD-CDA75F2203B1}"/>
                </a:ext>
              </a:extLst>
            </p:cNvPr>
            <p:cNvSpPr txBox="1"/>
            <p:nvPr/>
          </p:nvSpPr>
          <p:spPr>
            <a:xfrm>
              <a:off x="6692611" y="5471335"/>
              <a:ext cx="22545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rPr>
                <a:t>LAIP supports the delivery of Trans Pennine Route Upgrade and Northern Powerhouse Rail.</a:t>
              </a:r>
            </a:p>
          </p:txBody>
        </p:sp>
        <p:pic>
          <p:nvPicPr>
            <p:cNvPr id="30" name="Graphic 29" descr="Warning with solid fill">
              <a:extLst>
                <a:ext uri="{FF2B5EF4-FFF2-40B4-BE49-F238E27FC236}">
                  <a16:creationId xmlns:a16="http://schemas.microsoft.com/office/drawing/2014/main" id="{3C85ED50-015B-5684-74FB-CAF6C46476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4579" y="4787148"/>
              <a:ext cx="676735" cy="676735"/>
            </a:xfrm>
            <a:prstGeom prst="rect">
              <a:avLst/>
            </a:prstGeom>
          </p:spPr>
        </p:pic>
      </p:grpSp>
      <p:grpSp>
        <p:nvGrpSpPr>
          <p:cNvPr id="16" name="Group 15">
            <a:extLst>
              <a:ext uri="{FF2B5EF4-FFF2-40B4-BE49-F238E27FC236}">
                <a16:creationId xmlns:a16="http://schemas.microsoft.com/office/drawing/2014/main" id="{065D5A9A-C1AF-8CFC-3280-E33D082EA94D}"/>
              </a:ext>
            </a:extLst>
          </p:cNvPr>
          <p:cNvGrpSpPr/>
          <p:nvPr/>
        </p:nvGrpSpPr>
        <p:grpSpPr>
          <a:xfrm>
            <a:off x="3934323" y="4894270"/>
            <a:ext cx="2050663" cy="1668836"/>
            <a:chOff x="3937779" y="4834533"/>
            <a:chExt cx="2050663" cy="1668836"/>
          </a:xfrm>
        </p:grpSpPr>
        <p:sp>
          <p:nvSpPr>
            <p:cNvPr id="26" name="TextBox 25">
              <a:extLst>
                <a:ext uri="{FF2B5EF4-FFF2-40B4-BE49-F238E27FC236}">
                  <a16:creationId xmlns:a16="http://schemas.microsoft.com/office/drawing/2014/main" id="{F9996C6A-27FB-A2D8-674F-4047C2A7FE2E}"/>
                </a:ext>
              </a:extLst>
            </p:cNvPr>
            <p:cNvSpPr txBox="1"/>
            <p:nvPr/>
          </p:nvSpPr>
          <p:spPr>
            <a:xfrm>
              <a:off x="3937779" y="5487706"/>
              <a:ext cx="20506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rPr>
                <a:t>Enhances passenger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rPr>
                <a:t>experience at </a:t>
              </a:r>
              <a:r>
                <a:rPr lang="en-GB" sz="1200">
                  <a:solidFill>
                    <a:prstClr val="black"/>
                  </a:solidFill>
                  <a:latin typeface="Network Rail Sans" panose="02000000040000020004" pitchFamily="2" charset="0"/>
                </a:rPr>
                <a:t>BFS. Supports low emission rail travel, passenger and economic growth in Bradford.</a:t>
              </a:r>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1" name="Graphic 30" descr="Grinning face outline with solid fill">
              <a:extLst>
                <a:ext uri="{FF2B5EF4-FFF2-40B4-BE49-F238E27FC236}">
                  <a16:creationId xmlns:a16="http://schemas.microsoft.com/office/drawing/2014/main" id="{47064843-D49F-8C1A-0D56-763F052BF6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3474" y="4834533"/>
              <a:ext cx="676735" cy="676735"/>
            </a:xfrm>
            <a:prstGeom prst="rect">
              <a:avLst/>
            </a:prstGeom>
          </p:spPr>
        </p:pic>
      </p:grpSp>
      <p:grpSp>
        <p:nvGrpSpPr>
          <p:cNvPr id="37" name="Group 36">
            <a:extLst>
              <a:ext uri="{FF2B5EF4-FFF2-40B4-BE49-F238E27FC236}">
                <a16:creationId xmlns:a16="http://schemas.microsoft.com/office/drawing/2014/main" id="{BEAA5F8C-D884-0FB0-33B8-C73B675D1649}"/>
              </a:ext>
            </a:extLst>
          </p:cNvPr>
          <p:cNvGrpSpPr/>
          <p:nvPr/>
        </p:nvGrpSpPr>
        <p:grpSpPr>
          <a:xfrm>
            <a:off x="9458159" y="4937772"/>
            <a:ext cx="2323070" cy="1850895"/>
            <a:chOff x="9562818" y="4794600"/>
            <a:chExt cx="2323070" cy="1850895"/>
          </a:xfrm>
        </p:grpSpPr>
        <p:sp>
          <p:nvSpPr>
            <p:cNvPr id="28" name="TextBox 27">
              <a:extLst>
                <a:ext uri="{FF2B5EF4-FFF2-40B4-BE49-F238E27FC236}">
                  <a16:creationId xmlns:a16="http://schemas.microsoft.com/office/drawing/2014/main" id="{C9C3AA9C-3358-F088-56BC-5816A537942E}"/>
                </a:ext>
              </a:extLst>
            </p:cNvPr>
            <p:cNvSpPr txBox="1"/>
            <p:nvPr/>
          </p:nvSpPr>
          <p:spPr>
            <a:xfrm>
              <a:off x="9562818" y="5445166"/>
              <a:ext cx="23230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Network Rail Sans" panose="02000000040000020004" pitchFamily="2" charset="0"/>
                </a:rPr>
                <a:t>Increases operational capability, capacity and reduces disruption to operations in perturbation.  Improves Network</a:t>
              </a:r>
              <a:r>
                <a:rPr lang="en-GB" sz="1200">
                  <a:solidFill>
                    <a:prstClr val="black"/>
                  </a:solidFill>
                  <a:latin typeface="Network Rail Sans" panose="02000000040000020004" pitchFamily="2" charset="0"/>
                </a:rPr>
                <a:t> resilience to provide a more reliable passenger service. </a:t>
              </a:r>
              <a:endParaRPr kumimoji="0" lang="en-GB" sz="1200" b="0" i="0" u="none" strike="noStrike" kern="1200" cap="none" spc="0" normalizeH="0" baseline="0" noProof="0">
                <a:ln>
                  <a:noFill/>
                </a:ln>
                <a:solidFill>
                  <a:prstClr val="black"/>
                </a:solidFill>
                <a:effectLst/>
                <a:uLnTx/>
                <a:uFillTx/>
                <a:latin typeface="Network Rail Sans" panose="02000000040000020004" pitchFamily="2" charset="0"/>
              </a:endParaRPr>
            </a:p>
          </p:txBody>
        </p:sp>
        <p:pic>
          <p:nvPicPr>
            <p:cNvPr id="32" name="Graphic 31" descr="Hockey Stick Curve Graph with solid fill">
              <a:extLst>
                <a:ext uri="{FF2B5EF4-FFF2-40B4-BE49-F238E27FC236}">
                  <a16:creationId xmlns:a16="http://schemas.microsoft.com/office/drawing/2014/main" id="{BDB8E7C9-9B7E-C6F9-FBC4-09FCD4B4F5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85986" y="4794600"/>
              <a:ext cx="676735" cy="676735"/>
            </a:xfrm>
            <a:prstGeom prst="rect">
              <a:avLst/>
            </a:prstGeom>
          </p:spPr>
        </p:pic>
      </p:grpSp>
      <p:grpSp>
        <p:nvGrpSpPr>
          <p:cNvPr id="39" name="Group 38">
            <a:extLst>
              <a:ext uri="{FF2B5EF4-FFF2-40B4-BE49-F238E27FC236}">
                <a16:creationId xmlns:a16="http://schemas.microsoft.com/office/drawing/2014/main" id="{3DB89D92-C851-4E39-6810-6D725EDC0124}"/>
              </a:ext>
            </a:extLst>
          </p:cNvPr>
          <p:cNvGrpSpPr/>
          <p:nvPr/>
        </p:nvGrpSpPr>
        <p:grpSpPr>
          <a:xfrm>
            <a:off x="3106917" y="2880535"/>
            <a:ext cx="6469268" cy="1686918"/>
            <a:chOff x="2355208" y="2561533"/>
            <a:chExt cx="6469268" cy="1686918"/>
          </a:xfrm>
        </p:grpSpPr>
        <p:cxnSp>
          <p:nvCxnSpPr>
            <p:cNvPr id="5" name="Straight Connector 4">
              <a:extLst>
                <a:ext uri="{FF2B5EF4-FFF2-40B4-BE49-F238E27FC236}">
                  <a16:creationId xmlns:a16="http://schemas.microsoft.com/office/drawing/2014/main" id="{9B8AE063-8ED9-DE03-8710-0369EBD8FC79}"/>
                </a:ext>
              </a:extLst>
            </p:cNvPr>
            <p:cNvCxnSpPr/>
            <p:nvPr/>
          </p:nvCxnSpPr>
          <p:spPr>
            <a:xfrm>
              <a:off x="3536975" y="3223353"/>
              <a:ext cx="4652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08D2012-87C5-F784-4400-1A535581F3CA}"/>
                </a:ext>
              </a:extLst>
            </p:cNvPr>
            <p:cNvCxnSpPr/>
            <p:nvPr/>
          </p:nvCxnSpPr>
          <p:spPr>
            <a:xfrm>
              <a:off x="3536975" y="3661349"/>
              <a:ext cx="4652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3D2DD0F-6ACF-45DB-0D61-11CB883F8640}"/>
                </a:ext>
              </a:extLst>
            </p:cNvPr>
            <p:cNvCxnSpPr>
              <a:cxnSpLocks/>
            </p:cNvCxnSpPr>
            <p:nvPr/>
          </p:nvCxnSpPr>
          <p:spPr>
            <a:xfrm>
              <a:off x="6415905" y="3966149"/>
              <a:ext cx="18276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BB8A7B-2EDE-EEAC-7A6E-CB3F97B69DB0}"/>
                </a:ext>
              </a:extLst>
            </p:cNvPr>
            <p:cNvCxnSpPr>
              <a:cxnSpLocks/>
            </p:cNvCxnSpPr>
            <p:nvPr/>
          </p:nvCxnSpPr>
          <p:spPr>
            <a:xfrm>
              <a:off x="6145656" y="3659607"/>
              <a:ext cx="270249" cy="306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A7E041-C62D-6B63-861A-558CA6625BF1}"/>
                </a:ext>
              </a:extLst>
            </p:cNvPr>
            <p:cNvCxnSpPr>
              <a:cxnSpLocks/>
            </p:cNvCxnSpPr>
            <p:nvPr/>
          </p:nvCxnSpPr>
          <p:spPr>
            <a:xfrm>
              <a:off x="5705151" y="3238841"/>
              <a:ext cx="304578" cy="4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EE7D6E5-FB4A-E272-3FBA-B4929FA1087C}"/>
                </a:ext>
              </a:extLst>
            </p:cNvPr>
            <p:cNvCxnSpPr>
              <a:cxnSpLocks/>
            </p:cNvCxnSpPr>
            <p:nvPr/>
          </p:nvCxnSpPr>
          <p:spPr>
            <a:xfrm flipV="1">
              <a:off x="3724872" y="3223353"/>
              <a:ext cx="253078" cy="436254"/>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1E5DC16-ED78-43E6-B8D9-24E8F3817874}"/>
                </a:ext>
              </a:extLst>
            </p:cNvPr>
            <p:cNvSpPr/>
            <p:nvPr/>
          </p:nvSpPr>
          <p:spPr>
            <a:xfrm>
              <a:off x="7281281" y="3997130"/>
              <a:ext cx="965263" cy="2513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Platform  3</a:t>
              </a:r>
            </a:p>
          </p:txBody>
        </p:sp>
        <p:sp>
          <p:nvSpPr>
            <p:cNvPr id="12" name="Rectangle 11">
              <a:extLst>
                <a:ext uri="{FF2B5EF4-FFF2-40B4-BE49-F238E27FC236}">
                  <a16:creationId xmlns:a16="http://schemas.microsoft.com/office/drawing/2014/main" id="{D3582272-5974-47B1-B04F-F699BA2794B1}"/>
                </a:ext>
              </a:extLst>
            </p:cNvPr>
            <p:cNvSpPr/>
            <p:nvPr/>
          </p:nvSpPr>
          <p:spPr>
            <a:xfrm>
              <a:off x="6489910" y="3254334"/>
              <a:ext cx="1753608" cy="3760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Platform 1: (10 car)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Platform 2: (10 car)</a:t>
              </a:r>
            </a:p>
          </p:txBody>
        </p:sp>
        <p:sp>
          <p:nvSpPr>
            <p:cNvPr id="13" name="Rectangle 12">
              <a:extLst>
                <a:ext uri="{FF2B5EF4-FFF2-40B4-BE49-F238E27FC236}">
                  <a16:creationId xmlns:a16="http://schemas.microsoft.com/office/drawing/2014/main" id="{015E62B1-7B05-FB35-AE8C-882468D2E857}"/>
                </a:ext>
              </a:extLst>
            </p:cNvPr>
            <p:cNvSpPr/>
            <p:nvPr/>
          </p:nvSpPr>
          <p:spPr>
            <a:xfrm rot="16200000">
              <a:off x="7595694" y="3472230"/>
              <a:ext cx="1424040" cy="1283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A9FD4862-D93C-2F4C-77AE-C301D0B4B813}"/>
                </a:ext>
              </a:extLst>
            </p:cNvPr>
            <p:cNvCxnSpPr>
              <a:cxnSpLocks/>
            </p:cNvCxnSpPr>
            <p:nvPr/>
          </p:nvCxnSpPr>
          <p:spPr>
            <a:xfrm flipV="1">
              <a:off x="5937162" y="2898575"/>
              <a:ext cx="208494" cy="3092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4820C2-7BBB-C8F8-A589-90CACFF91CFB}"/>
                </a:ext>
              </a:extLst>
            </p:cNvPr>
            <p:cNvCxnSpPr>
              <a:cxnSpLocks/>
            </p:cNvCxnSpPr>
            <p:nvPr/>
          </p:nvCxnSpPr>
          <p:spPr>
            <a:xfrm flipV="1">
              <a:off x="6145656" y="2898575"/>
              <a:ext cx="2043370" cy="48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09BAB43-9BCA-AAB1-72EA-DD173DA99C5E}"/>
                </a:ext>
              </a:extLst>
            </p:cNvPr>
            <p:cNvSpPr/>
            <p:nvPr/>
          </p:nvSpPr>
          <p:spPr>
            <a:xfrm>
              <a:off x="6618300" y="2624070"/>
              <a:ext cx="1753608" cy="2368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a:ea typeface="+mn-ea"/>
                  <a:cs typeface="+mn-cs"/>
                </a:rPr>
                <a:t>New Platform 0: (8 car) </a:t>
              </a:r>
            </a:p>
          </p:txBody>
        </p:sp>
        <p:cxnSp>
          <p:nvCxnSpPr>
            <p:cNvPr id="20" name="Straight Connector 19">
              <a:extLst>
                <a:ext uri="{FF2B5EF4-FFF2-40B4-BE49-F238E27FC236}">
                  <a16:creationId xmlns:a16="http://schemas.microsoft.com/office/drawing/2014/main" id="{08947F05-52F4-E55A-5036-9BA5914DC155}"/>
                </a:ext>
              </a:extLst>
            </p:cNvPr>
            <p:cNvCxnSpPr>
              <a:cxnSpLocks/>
            </p:cNvCxnSpPr>
            <p:nvPr/>
          </p:nvCxnSpPr>
          <p:spPr>
            <a:xfrm flipV="1">
              <a:off x="5214590" y="3223353"/>
              <a:ext cx="253078" cy="4362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C03EFCE-2C3D-C296-07E8-DEB51FE7E070}"/>
                </a:ext>
              </a:extLst>
            </p:cNvPr>
            <p:cNvSpPr txBox="1"/>
            <p:nvPr/>
          </p:nvSpPr>
          <p:spPr>
            <a:xfrm>
              <a:off x="4311487" y="3856938"/>
              <a:ext cx="21784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a:ln>
                    <a:noFill/>
                  </a:ln>
                  <a:solidFill>
                    <a:prstClr val="black"/>
                  </a:solidFill>
                  <a:effectLst/>
                  <a:uLnTx/>
                  <a:uFillTx/>
                  <a:latin typeface="Arial" panose="020B0604020202020204"/>
                  <a:ea typeface="+mn-ea"/>
                  <a:cs typeface="+mn-cs"/>
                </a:rPr>
                <a:t>Project Line Diagram</a:t>
              </a:r>
            </a:p>
          </p:txBody>
        </p:sp>
        <p:sp>
          <p:nvSpPr>
            <p:cNvPr id="4" name="TextBox 3">
              <a:extLst>
                <a:ext uri="{FF2B5EF4-FFF2-40B4-BE49-F238E27FC236}">
                  <a16:creationId xmlns:a16="http://schemas.microsoft.com/office/drawing/2014/main" id="{58C86195-ADD3-1EDC-AF10-5BDD64BBB0C1}"/>
                </a:ext>
              </a:extLst>
            </p:cNvPr>
            <p:cNvSpPr txBox="1"/>
            <p:nvPr/>
          </p:nvSpPr>
          <p:spPr>
            <a:xfrm>
              <a:off x="2355208" y="2722533"/>
              <a:ext cx="108063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strike="noStrike" kern="1200" cap="none" spc="0" normalizeH="0" baseline="0" noProof="0">
                  <a:ln>
                    <a:noFill/>
                  </a:ln>
                  <a:solidFill>
                    <a:prstClr val="black"/>
                  </a:solidFill>
                  <a:effectLst/>
                  <a:uLnTx/>
                  <a:uFillTx/>
                  <a:latin typeface="Network Rail Sans" panose="02000000040000020004" pitchFamily="2" charset="0"/>
                </a:rPr>
                <a:t>Existing track cross over to</a:t>
              </a:r>
              <a:r>
                <a:rPr lang="en-GB" sz="1100">
                  <a:solidFill>
                    <a:prstClr val="black"/>
                  </a:solidFill>
                  <a:latin typeface="Network Rail Sans" panose="02000000040000020004" pitchFamily="2" charset="0"/>
                </a:rPr>
                <a:t> be removed</a:t>
              </a:r>
              <a:endParaRPr kumimoji="0" lang="en-GB" sz="1100" i="0" strike="noStrike" kern="1200" cap="none" spc="0" normalizeH="0" baseline="0" noProof="0">
                <a:ln>
                  <a:noFill/>
                </a:ln>
                <a:solidFill>
                  <a:prstClr val="black"/>
                </a:solidFill>
                <a:effectLst/>
                <a:uLnTx/>
                <a:uFillTx/>
                <a:latin typeface="Network Rail Sans" panose="02000000040000020004" pitchFamily="2" charset="0"/>
              </a:endParaRPr>
            </a:p>
          </p:txBody>
        </p:sp>
        <p:sp>
          <p:nvSpPr>
            <p:cNvPr id="21" name="TextBox 20">
              <a:extLst>
                <a:ext uri="{FF2B5EF4-FFF2-40B4-BE49-F238E27FC236}">
                  <a16:creationId xmlns:a16="http://schemas.microsoft.com/office/drawing/2014/main" id="{403B6202-6463-15AE-C04A-881C47126F3E}"/>
                </a:ext>
              </a:extLst>
            </p:cNvPr>
            <p:cNvSpPr txBox="1"/>
            <p:nvPr/>
          </p:nvSpPr>
          <p:spPr>
            <a:xfrm>
              <a:off x="4052005" y="2561533"/>
              <a:ext cx="10806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strike="noStrike" kern="1200" cap="none" spc="0" normalizeH="0" baseline="0" noProof="0">
                  <a:ln>
                    <a:noFill/>
                  </a:ln>
                  <a:solidFill>
                    <a:prstClr val="black"/>
                  </a:solidFill>
                  <a:effectLst/>
                  <a:uLnTx/>
                  <a:uFillTx/>
                  <a:latin typeface="Network Rail Sans" panose="02000000040000020004" pitchFamily="2" charset="0"/>
                </a:rPr>
                <a:t>Proposed new track cross over</a:t>
              </a:r>
            </a:p>
          </p:txBody>
        </p:sp>
        <p:cxnSp>
          <p:nvCxnSpPr>
            <p:cNvPr id="34" name="Straight Arrow Connector 33">
              <a:extLst>
                <a:ext uri="{FF2B5EF4-FFF2-40B4-BE49-F238E27FC236}">
                  <a16:creationId xmlns:a16="http://schemas.microsoft.com/office/drawing/2014/main" id="{E5BF2F52-79C2-C09C-C87B-83BBFB23CC53}"/>
                </a:ext>
              </a:extLst>
            </p:cNvPr>
            <p:cNvCxnSpPr>
              <a:cxnSpLocks/>
            </p:cNvCxnSpPr>
            <p:nvPr/>
          </p:nvCxnSpPr>
          <p:spPr>
            <a:xfrm>
              <a:off x="3204913" y="3119166"/>
              <a:ext cx="540315" cy="385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B822459-5E65-84FB-5814-6EF69225F2DA}"/>
                </a:ext>
              </a:extLst>
            </p:cNvPr>
            <p:cNvCxnSpPr/>
            <p:nvPr/>
          </p:nvCxnSpPr>
          <p:spPr>
            <a:xfrm>
              <a:off x="4787918" y="2966531"/>
              <a:ext cx="540315" cy="385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2351D4A-6A12-A033-1218-072ECB7F8399}"/>
                </a:ext>
              </a:extLst>
            </p:cNvPr>
            <p:cNvSpPr txBox="1"/>
            <p:nvPr/>
          </p:nvSpPr>
          <p:spPr>
            <a:xfrm rot="16200000">
              <a:off x="7983441" y="3136110"/>
              <a:ext cx="1251183" cy="430887"/>
            </a:xfrm>
            <a:prstGeom prst="rect">
              <a:avLst/>
            </a:prstGeom>
            <a:noFill/>
          </p:spPr>
          <p:txBody>
            <a:bodyPr wrap="square" rtlCol="0">
              <a:spAutoFit/>
            </a:bodyPr>
            <a:lstStyle/>
            <a:p>
              <a:r>
                <a:rPr lang="en-GB" sz="1100" b="1">
                  <a:latin typeface="Network Rail Sans" panose="02000000040000020004" pitchFamily="2" charset="0"/>
                </a:rPr>
                <a:t>Bradford Forster</a:t>
              </a:r>
            </a:p>
            <a:p>
              <a:r>
                <a:rPr lang="en-GB" sz="1100" b="1">
                  <a:latin typeface="Network Rail Sans" panose="02000000040000020004" pitchFamily="2" charset="0"/>
                </a:rPr>
                <a:t> Square Station</a:t>
              </a:r>
            </a:p>
          </p:txBody>
        </p:sp>
      </p:grpSp>
      <p:sp>
        <p:nvSpPr>
          <p:cNvPr id="15" name="TextBox 14">
            <a:extLst>
              <a:ext uri="{FF2B5EF4-FFF2-40B4-BE49-F238E27FC236}">
                <a16:creationId xmlns:a16="http://schemas.microsoft.com/office/drawing/2014/main" id="{1F73FA1D-6345-4446-EBE2-0F1F0E4FF05F}"/>
              </a:ext>
            </a:extLst>
          </p:cNvPr>
          <p:cNvSpPr txBox="1"/>
          <p:nvPr/>
        </p:nvSpPr>
        <p:spPr>
          <a:xfrm>
            <a:off x="908374" y="225311"/>
            <a:ext cx="9085371" cy="461665"/>
          </a:xfrm>
          <a:prstGeom prst="rect">
            <a:avLst/>
          </a:prstGeom>
          <a:solidFill>
            <a:schemeClr val="tx2"/>
          </a:solidFill>
          <a:ln>
            <a:solidFill>
              <a:schemeClr val="accent1"/>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Network Rail Sans" panose="02000000040000020004" pitchFamily="2" charset="0"/>
                <a:ea typeface="+mn-ea"/>
                <a:cs typeface="+mn-cs"/>
              </a:rPr>
              <a:t>What are we doing and why?</a:t>
            </a:r>
            <a:endParaRPr kumimoji="0" lang="en-GB" sz="2400" b="0" i="0" u="none" strike="noStrike" kern="1200" cap="none" spc="0" normalizeH="0" baseline="0" noProof="0">
              <a:ln>
                <a:noFill/>
              </a:ln>
              <a:solidFill>
                <a:prstClr val="white"/>
              </a:solidFill>
              <a:effectLst/>
              <a:uLnTx/>
              <a:uFillTx/>
              <a:latin typeface="Network Rail Sans" panose="02000000040000020004" pitchFamily="2" charset="0"/>
              <a:ea typeface="+mn-ea"/>
              <a:cs typeface="+mn-cs"/>
            </a:endParaRPr>
          </a:p>
        </p:txBody>
      </p:sp>
    </p:spTree>
    <p:extLst>
      <p:ext uri="{BB962C8B-B14F-4D97-AF65-F5344CB8AC3E}">
        <p14:creationId xmlns:p14="http://schemas.microsoft.com/office/powerpoint/2010/main" val="2616896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B1FA9C7-5313-4872-A45B-B33E3C0375DF}"/>
              </a:ext>
            </a:extLst>
          </p:cNvPr>
          <p:cNvSpPr txBox="1"/>
          <p:nvPr/>
        </p:nvSpPr>
        <p:spPr>
          <a:xfrm>
            <a:off x="973479" y="966787"/>
            <a:ext cx="1086147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Arial"/>
            </a:endParaRPr>
          </a:p>
        </p:txBody>
      </p:sp>
      <p:graphicFrame>
        <p:nvGraphicFramePr>
          <p:cNvPr id="4" name="Table 4">
            <a:extLst>
              <a:ext uri="{FF2B5EF4-FFF2-40B4-BE49-F238E27FC236}">
                <a16:creationId xmlns:a16="http://schemas.microsoft.com/office/drawing/2014/main" id="{D785CC8B-5844-D718-FA55-C782F2944176}"/>
              </a:ext>
            </a:extLst>
          </p:cNvPr>
          <p:cNvGraphicFramePr>
            <a:graphicFrameLocks noGrp="1"/>
          </p:cNvGraphicFramePr>
          <p:nvPr>
            <p:extLst>
              <p:ext uri="{D42A27DB-BD31-4B8C-83A1-F6EECF244321}">
                <p14:modId xmlns:p14="http://schemas.microsoft.com/office/powerpoint/2010/main" val="2506991420"/>
              </p:ext>
            </p:extLst>
          </p:nvPr>
        </p:nvGraphicFramePr>
        <p:xfrm>
          <a:off x="2167532" y="1128594"/>
          <a:ext cx="7856936" cy="4384276"/>
        </p:xfrm>
        <a:graphic>
          <a:graphicData uri="http://schemas.openxmlformats.org/drawingml/2006/table">
            <a:tbl>
              <a:tblPr firstRow="1" bandRow="1">
                <a:tableStyleId>{5C22544A-7EE6-4342-B048-85BDC9FD1C3A}</a:tableStyleId>
              </a:tblPr>
              <a:tblGrid>
                <a:gridCol w="3928468">
                  <a:extLst>
                    <a:ext uri="{9D8B030D-6E8A-4147-A177-3AD203B41FA5}">
                      <a16:colId xmlns:a16="http://schemas.microsoft.com/office/drawing/2014/main" val="250145797"/>
                    </a:ext>
                  </a:extLst>
                </a:gridCol>
                <a:gridCol w="3928468">
                  <a:extLst>
                    <a:ext uri="{9D8B030D-6E8A-4147-A177-3AD203B41FA5}">
                      <a16:colId xmlns:a16="http://schemas.microsoft.com/office/drawing/2014/main" val="3384994638"/>
                    </a:ext>
                  </a:extLst>
                </a:gridCol>
              </a:tblGrid>
              <a:tr h="545716">
                <a:tc gridSpan="2">
                  <a:txBody>
                    <a:bodyPr/>
                    <a:lstStyle/>
                    <a:p>
                      <a:pPr algn="ctr"/>
                      <a:r>
                        <a:rPr lang="en-GB" sz="2400">
                          <a:latin typeface="Network Rail Sans" panose="02000000040000020004" pitchFamily="2" charset="0"/>
                        </a:rPr>
                        <a:t>Milestone Programme (18 months)</a:t>
                      </a:r>
                    </a:p>
                  </a:txBody>
                  <a:tcPr/>
                </a:tc>
                <a:tc hMerge="1">
                  <a:txBody>
                    <a:bodyPr/>
                    <a:lstStyle/>
                    <a:p>
                      <a:endParaRPr lang="en-GB"/>
                    </a:p>
                  </a:txBody>
                  <a:tcPr/>
                </a:tc>
                <a:extLst>
                  <a:ext uri="{0D108BD9-81ED-4DB2-BD59-A6C34878D82A}">
                    <a16:rowId xmlns:a16="http://schemas.microsoft.com/office/drawing/2014/main" val="1154552012"/>
                  </a:ext>
                </a:extLst>
              </a:tr>
              <a:tr h="545716">
                <a:tc>
                  <a:txBody>
                    <a:bodyPr/>
                    <a:lstStyle/>
                    <a:p>
                      <a:pPr algn="ctr" fontAlgn="ctr"/>
                      <a:r>
                        <a:rPr lang="en-GB" sz="1800" b="0" i="0" u="none" strike="noStrike">
                          <a:solidFill>
                            <a:srgbClr val="000000"/>
                          </a:solidFill>
                          <a:effectLst/>
                          <a:latin typeface="Network Rail Sans" panose="02000000040000020004" pitchFamily="2" charset="0"/>
                        </a:rPr>
                        <a:t>Start of Design </a:t>
                      </a:r>
                    </a:p>
                  </a:txBody>
                  <a:tcPr marL="6350" marR="6350" marT="6350" marB="0" anchor="ctr"/>
                </a:tc>
                <a:tc>
                  <a:txBody>
                    <a:bodyPr/>
                    <a:lstStyle/>
                    <a:p>
                      <a:pPr algn="ctr" fontAlgn="ctr"/>
                      <a:r>
                        <a:rPr lang="en-GB" sz="1800" b="0" i="0" u="none" strike="noStrike" kern="1200">
                          <a:solidFill>
                            <a:srgbClr val="000000"/>
                          </a:solidFill>
                          <a:effectLst/>
                          <a:latin typeface="Network Rail Sans" panose="02000000040000020004" pitchFamily="2" charset="0"/>
                          <a:ea typeface="+mn-ea"/>
                          <a:cs typeface="+mn-cs"/>
                        </a:rPr>
                        <a:t>    October 2023 </a:t>
                      </a:r>
                    </a:p>
                  </a:txBody>
                  <a:tcPr marL="6350" marR="6350" marT="6350" marB="0" anchor="ctr"/>
                </a:tc>
                <a:extLst>
                  <a:ext uri="{0D108BD9-81ED-4DB2-BD59-A6C34878D82A}">
                    <a16:rowId xmlns:a16="http://schemas.microsoft.com/office/drawing/2014/main" val="3162136259"/>
                  </a:ext>
                </a:extLst>
              </a:tr>
              <a:tr h="545716">
                <a:tc>
                  <a:txBody>
                    <a:bodyPr/>
                    <a:lstStyle/>
                    <a:p>
                      <a:pPr algn="ctr" fontAlgn="ctr"/>
                      <a:r>
                        <a:rPr lang="en-GB" sz="1800" b="0" i="0" u="none" strike="noStrike">
                          <a:solidFill>
                            <a:srgbClr val="000000"/>
                          </a:solidFill>
                          <a:effectLst/>
                          <a:latin typeface="Network Rail Sans" panose="02000000040000020004" pitchFamily="2" charset="0"/>
                        </a:rPr>
                        <a:t>Completion of Design</a:t>
                      </a:r>
                    </a:p>
                  </a:txBody>
                  <a:tcPr marL="6350" marR="6350" marT="6350" marB="0" anchor="ctr"/>
                </a:tc>
                <a:tc>
                  <a:txBody>
                    <a:bodyPr/>
                    <a:lstStyle/>
                    <a:p>
                      <a:pPr algn="ctr" fontAlgn="ctr"/>
                      <a:r>
                        <a:rPr lang="en-GB" sz="1800" b="0" i="0" u="none" strike="noStrike" kern="1200">
                          <a:solidFill>
                            <a:srgbClr val="000000"/>
                          </a:solidFill>
                          <a:effectLst/>
                          <a:latin typeface="Network Rail Sans" panose="02000000040000020004" pitchFamily="2" charset="0"/>
                          <a:ea typeface="+mn-ea"/>
                          <a:cs typeface="+mn-cs"/>
                        </a:rPr>
                        <a:t>    September 2024</a:t>
                      </a:r>
                    </a:p>
                  </a:txBody>
                  <a:tcPr marL="6350" marR="6350" marT="6350" marB="0" anchor="ctr"/>
                </a:tc>
                <a:extLst>
                  <a:ext uri="{0D108BD9-81ED-4DB2-BD59-A6C34878D82A}">
                    <a16:rowId xmlns:a16="http://schemas.microsoft.com/office/drawing/2014/main" val="2795578739"/>
                  </a:ext>
                </a:extLst>
              </a:tr>
              <a:tr h="545716">
                <a:tc>
                  <a:txBody>
                    <a:bodyPr/>
                    <a:lstStyle/>
                    <a:p>
                      <a:pPr algn="ctr" fontAlgn="ctr"/>
                      <a:r>
                        <a:rPr lang="en-GB" sz="1800" b="0" i="0" u="none" strike="noStrike">
                          <a:solidFill>
                            <a:srgbClr val="000000"/>
                          </a:solidFill>
                          <a:effectLst/>
                          <a:latin typeface="Network Rail Sans" panose="02000000040000020004" pitchFamily="2" charset="0"/>
                        </a:rPr>
                        <a:t>Commencement of Enabling Works</a:t>
                      </a:r>
                    </a:p>
                  </a:txBody>
                  <a:tcPr marL="6350" marR="6350" marT="6350" marB="0" anchor="ctr"/>
                </a:tc>
                <a:tc>
                  <a:txBody>
                    <a:bodyPr/>
                    <a:lstStyle/>
                    <a:p>
                      <a:pPr algn="ctr" fontAlgn="ctr"/>
                      <a:r>
                        <a:rPr lang="en-GB" sz="1800" b="0" i="0" u="none" strike="noStrike" kern="1200">
                          <a:solidFill>
                            <a:srgbClr val="000000"/>
                          </a:solidFill>
                          <a:effectLst/>
                          <a:latin typeface="Network Rail Sans" panose="02000000040000020004" pitchFamily="2" charset="0"/>
                          <a:ea typeface="+mn-ea"/>
                          <a:cs typeface="+mn-cs"/>
                        </a:rPr>
                        <a:t>    March 2024</a:t>
                      </a:r>
                    </a:p>
                  </a:txBody>
                  <a:tcPr marL="6350" marR="6350" marT="6350" marB="0" anchor="ctr"/>
                </a:tc>
                <a:extLst>
                  <a:ext uri="{0D108BD9-81ED-4DB2-BD59-A6C34878D82A}">
                    <a16:rowId xmlns:a16="http://schemas.microsoft.com/office/drawing/2014/main" val="2991507876"/>
                  </a:ext>
                </a:extLst>
              </a:tr>
              <a:tr h="545716">
                <a:tc>
                  <a:txBody>
                    <a:bodyPr/>
                    <a:lstStyle/>
                    <a:p>
                      <a:pPr algn="ctr" fontAlgn="ctr"/>
                      <a:r>
                        <a:rPr lang="en-GB" sz="1800" b="0" i="0" u="none" strike="noStrike">
                          <a:solidFill>
                            <a:srgbClr val="000000"/>
                          </a:solidFill>
                          <a:effectLst/>
                          <a:latin typeface="Network Rail Sans" panose="02000000040000020004" pitchFamily="2" charset="0"/>
                        </a:rPr>
                        <a:t>Mobilisation and Compound Establishment*</a:t>
                      </a:r>
                    </a:p>
                  </a:txBody>
                  <a:tcPr marL="6350" marR="6350" marT="6350" marB="0" anchor="ctr"/>
                </a:tc>
                <a:tc>
                  <a:txBody>
                    <a:bodyPr/>
                    <a:lstStyle/>
                    <a:p>
                      <a:pPr algn="ctr" fontAlgn="ctr"/>
                      <a:r>
                        <a:rPr lang="en-GB" sz="1800" b="0" i="0" u="none" strike="noStrike" kern="1200">
                          <a:solidFill>
                            <a:srgbClr val="000000"/>
                          </a:solidFill>
                          <a:effectLst/>
                          <a:latin typeface="Network Rail Sans" panose="02000000040000020004" pitchFamily="2" charset="0"/>
                          <a:ea typeface="+mn-ea"/>
                          <a:cs typeface="+mn-cs"/>
                        </a:rPr>
                        <a:t>    End of April 2024</a:t>
                      </a:r>
                    </a:p>
                  </a:txBody>
                  <a:tcPr marL="6350" marR="6350" marT="6350" marB="0" anchor="ctr"/>
                </a:tc>
                <a:extLst>
                  <a:ext uri="{0D108BD9-81ED-4DB2-BD59-A6C34878D82A}">
                    <a16:rowId xmlns:a16="http://schemas.microsoft.com/office/drawing/2014/main" val="1395908765"/>
                  </a:ext>
                </a:extLst>
              </a:tr>
              <a:tr h="545716">
                <a:tc>
                  <a:txBody>
                    <a:bodyPr/>
                    <a:lstStyle/>
                    <a:p>
                      <a:pPr algn="ctr" fontAlgn="ctr"/>
                      <a:r>
                        <a:rPr lang="en-GB" sz="1800" b="0" i="0" u="none" strike="noStrike">
                          <a:solidFill>
                            <a:srgbClr val="000000"/>
                          </a:solidFill>
                          <a:effectLst/>
                          <a:latin typeface="Network Rail Sans" panose="02000000040000020004" pitchFamily="2" charset="0"/>
                        </a:rPr>
                        <a:t>Start of Main Construction Works*</a:t>
                      </a:r>
                    </a:p>
                  </a:txBody>
                  <a:tcPr marL="6350" marR="6350" marT="6350" marB="0" anchor="ctr"/>
                </a:tc>
                <a:tc>
                  <a:txBody>
                    <a:bodyPr/>
                    <a:lstStyle/>
                    <a:p>
                      <a:pPr algn="ctr" fontAlgn="ctr"/>
                      <a:r>
                        <a:rPr lang="en-GB" sz="1800" b="0" i="0" u="none" strike="noStrike" kern="1200">
                          <a:solidFill>
                            <a:srgbClr val="000000"/>
                          </a:solidFill>
                          <a:effectLst/>
                          <a:latin typeface="Network Rail Sans" panose="02000000040000020004" pitchFamily="2" charset="0"/>
                          <a:ea typeface="+mn-ea"/>
                          <a:cs typeface="+mn-cs"/>
                        </a:rPr>
                        <a:t>    End of June 2024</a:t>
                      </a:r>
                    </a:p>
                  </a:txBody>
                  <a:tcPr marL="6350" marR="6350" marT="6350" marB="0" anchor="ctr"/>
                </a:tc>
                <a:extLst>
                  <a:ext uri="{0D108BD9-81ED-4DB2-BD59-A6C34878D82A}">
                    <a16:rowId xmlns:a16="http://schemas.microsoft.com/office/drawing/2014/main" val="556556035"/>
                  </a:ext>
                </a:extLst>
              </a:tr>
              <a:tr h="545716">
                <a:tc>
                  <a:txBody>
                    <a:bodyPr/>
                    <a:lstStyle/>
                    <a:p>
                      <a:pPr algn="ctr" fontAlgn="ctr"/>
                      <a:r>
                        <a:rPr lang="en-GB" sz="1800" b="0" i="0" u="none" strike="noStrike">
                          <a:solidFill>
                            <a:srgbClr val="000000"/>
                          </a:solidFill>
                          <a:effectLst/>
                          <a:latin typeface="Network Rail Sans" panose="02000000040000020004" pitchFamily="2" charset="0"/>
                        </a:rPr>
                        <a:t>Completion of Main Construction Works*</a:t>
                      </a:r>
                    </a:p>
                  </a:txBody>
                  <a:tcPr marL="6350" marR="6350" marT="6350" marB="0" anchor="ctr"/>
                </a:tc>
                <a:tc>
                  <a:txBody>
                    <a:bodyPr/>
                    <a:lstStyle/>
                    <a:p>
                      <a:pPr algn="ctr" fontAlgn="ctr"/>
                      <a:r>
                        <a:rPr lang="en-GB" sz="1800" b="0" i="0" u="none" strike="noStrike">
                          <a:solidFill>
                            <a:srgbClr val="000000"/>
                          </a:solidFill>
                          <a:effectLst/>
                          <a:latin typeface="Network Rail Sans" panose="02000000040000020004" pitchFamily="2" charset="0"/>
                        </a:rPr>
                        <a:t>    January 2025</a:t>
                      </a:r>
                    </a:p>
                  </a:txBody>
                  <a:tcPr marL="6350" marR="6350" marT="6350" marB="0" anchor="ctr"/>
                </a:tc>
                <a:extLst>
                  <a:ext uri="{0D108BD9-81ED-4DB2-BD59-A6C34878D82A}">
                    <a16:rowId xmlns:a16="http://schemas.microsoft.com/office/drawing/2014/main" val="2025362691"/>
                  </a:ext>
                </a:extLst>
              </a:tr>
              <a:tr h="545716">
                <a:tc>
                  <a:txBody>
                    <a:bodyPr/>
                    <a:lstStyle/>
                    <a:p>
                      <a:pPr algn="ctr" fontAlgn="ctr"/>
                      <a:r>
                        <a:rPr lang="en-GB" sz="1800" b="0" i="0" u="none" strike="noStrike">
                          <a:solidFill>
                            <a:srgbClr val="000000"/>
                          </a:solidFill>
                          <a:effectLst/>
                          <a:latin typeface="Network Rail Sans" panose="02000000040000020004" pitchFamily="2" charset="0"/>
                        </a:rPr>
                        <a:t>Entry into Service (May timetable change)</a:t>
                      </a:r>
                    </a:p>
                  </a:txBody>
                  <a:tcPr marL="6350" marR="6350" marT="6350" marB="0" anchor="ctr"/>
                </a:tc>
                <a:tc>
                  <a:txBody>
                    <a:bodyPr/>
                    <a:lstStyle/>
                    <a:p>
                      <a:pPr algn="ctr" fontAlgn="ctr"/>
                      <a:r>
                        <a:rPr lang="en-GB" sz="1800" b="0" i="0" u="none" strike="noStrike">
                          <a:solidFill>
                            <a:srgbClr val="000000"/>
                          </a:solidFill>
                          <a:effectLst/>
                          <a:latin typeface="Network Rail Sans" panose="02000000040000020004" pitchFamily="2" charset="0"/>
                        </a:rPr>
                        <a:t>     18 May 2025</a:t>
                      </a:r>
                    </a:p>
                  </a:txBody>
                  <a:tcPr marL="6350" marR="6350" marT="6350" marB="0" anchor="ctr"/>
                </a:tc>
                <a:extLst>
                  <a:ext uri="{0D108BD9-81ED-4DB2-BD59-A6C34878D82A}">
                    <a16:rowId xmlns:a16="http://schemas.microsoft.com/office/drawing/2014/main" val="1791540232"/>
                  </a:ext>
                </a:extLst>
              </a:tr>
            </a:tbl>
          </a:graphicData>
        </a:graphic>
      </p:graphicFrame>
      <p:sp>
        <p:nvSpPr>
          <p:cNvPr id="6" name="TextBox 5">
            <a:extLst>
              <a:ext uri="{FF2B5EF4-FFF2-40B4-BE49-F238E27FC236}">
                <a16:creationId xmlns:a16="http://schemas.microsoft.com/office/drawing/2014/main" id="{5E7A5BB8-06D0-FD0E-6B67-92272DC8E1F7}"/>
              </a:ext>
            </a:extLst>
          </p:cNvPr>
          <p:cNvSpPr txBox="1"/>
          <p:nvPr/>
        </p:nvSpPr>
        <p:spPr>
          <a:xfrm>
            <a:off x="908374" y="225311"/>
            <a:ext cx="9085371" cy="461665"/>
          </a:xfrm>
          <a:prstGeom prst="rect">
            <a:avLst/>
          </a:prstGeom>
          <a:solidFill>
            <a:schemeClr val="tx2"/>
          </a:solidFill>
          <a:ln>
            <a:solidFill>
              <a:schemeClr val="accent1"/>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Network Rail Sans" panose="02000000040000020004" pitchFamily="2" charset="0"/>
                <a:ea typeface="+mn-ea"/>
                <a:cs typeface="+mn-cs"/>
              </a:rPr>
              <a:t>Design and Construction Milestones</a:t>
            </a:r>
            <a:endParaRPr kumimoji="0" lang="en-GB" sz="2400" b="0" i="0" u="none" strike="noStrike" kern="1200" cap="none" spc="0" normalizeH="0" baseline="0" noProof="0">
              <a:ln>
                <a:noFill/>
              </a:ln>
              <a:solidFill>
                <a:prstClr val="white"/>
              </a:solidFill>
              <a:effectLst/>
              <a:uLnTx/>
              <a:uFillTx/>
              <a:latin typeface="Network Rail Sans" panose="02000000040000020004" pitchFamily="2" charset="0"/>
              <a:ea typeface="+mn-ea"/>
              <a:cs typeface="+mn-cs"/>
            </a:endParaRPr>
          </a:p>
        </p:txBody>
      </p:sp>
    </p:spTree>
    <p:extLst>
      <p:ext uri="{BB962C8B-B14F-4D97-AF65-F5344CB8AC3E}">
        <p14:creationId xmlns:p14="http://schemas.microsoft.com/office/powerpoint/2010/main" val="176280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5E7A5BB8-06D0-FD0E-6B67-92272DC8E1F7}"/>
              </a:ext>
            </a:extLst>
          </p:cNvPr>
          <p:cNvSpPr txBox="1"/>
          <p:nvPr/>
        </p:nvSpPr>
        <p:spPr>
          <a:xfrm>
            <a:off x="908374" y="225311"/>
            <a:ext cx="9085371" cy="461665"/>
          </a:xfrm>
          <a:prstGeom prst="rect">
            <a:avLst/>
          </a:prstGeom>
          <a:solidFill>
            <a:schemeClr val="tx2"/>
          </a:solidFill>
          <a:ln>
            <a:solidFill>
              <a:schemeClr val="accent1"/>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Network Rail Sans" panose="02000000040000020004" pitchFamily="2" charset="0"/>
                <a:ea typeface="+mn-ea"/>
                <a:cs typeface="+mn-cs"/>
              </a:rPr>
              <a:t>What needed to happen to make us successful!</a:t>
            </a:r>
            <a:endParaRPr kumimoji="0" lang="en-GB" sz="2400" b="0" i="0" u="none" strike="noStrike" kern="1200" cap="none" spc="0" normalizeH="0" baseline="0" noProof="0">
              <a:ln>
                <a:noFill/>
              </a:ln>
              <a:solidFill>
                <a:prstClr val="white"/>
              </a:solidFill>
              <a:effectLst/>
              <a:uLnTx/>
              <a:uFillTx/>
              <a:latin typeface="Network Rail Sans" panose="02000000040000020004" pitchFamily="2" charset="0"/>
              <a:ea typeface="+mn-ea"/>
              <a:cs typeface="+mn-cs"/>
            </a:endParaRPr>
          </a:p>
        </p:txBody>
      </p:sp>
      <p:sp>
        <p:nvSpPr>
          <p:cNvPr id="8" name="TextBox 7">
            <a:extLst>
              <a:ext uri="{FF2B5EF4-FFF2-40B4-BE49-F238E27FC236}">
                <a16:creationId xmlns:a16="http://schemas.microsoft.com/office/drawing/2014/main" id="{BCD1F003-EFEE-0ED8-1807-C2D56DB669AD}"/>
              </a:ext>
            </a:extLst>
          </p:cNvPr>
          <p:cNvSpPr txBox="1"/>
          <p:nvPr/>
        </p:nvSpPr>
        <p:spPr>
          <a:xfrm>
            <a:off x="908374" y="1000380"/>
            <a:ext cx="11464212" cy="8013476"/>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Funding was obtained in stages and the FBC undertaken earlier in the project life cycle but with greater risk that was unilaterally understood and accepted.</a:t>
            </a:r>
            <a:endParaRPr kumimoji="0" lang="en-GB" sz="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Network Rail Sans" panose="02000000040000020004" pitchFamily="2" charset="0"/>
              </a:rPr>
              <a:t>Contract awards – Separate ECI’s &amp; Enabling Works awarded to get the project moving and hit the ground running.</a:t>
            </a:r>
            <a:endParaRPr kumimoji="0" lang="en-GB" sz="1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Network Rail Sans" panose="02000000040000020004" pitchFamily="2" charset="0"/>
              </a:rPr>
              <a:t>Changed the design to an ES4/5 for early works to achieve timescales and programme.</a:t>
            </a:r>
          </a:p>
          <a:p>
            <a:pPr marL="285750" indent="-285750">
              <a:lnSpc>
                <a:spcPct val="90000"/>
              </a:lnSpc>
              <a:spcBef>
                <a:spcPts val="1000"/>
              </a:spcBef>
              <a:buFont typeface="Arial" panose="020B0604020202020204" pitchFamily="34" charset="0"/>
              <a:buChar char="•"/>
              <a:defRPr/>
            </a:pPr>
            <a:r>
              <a:rPr lang="en-GB">
                <a:solidFill>
                  <a:prstClr val="black"/>
                </a:solidFill>
                <a:latin typeface="Network Rail Sans" panose="02000000040000020004" pitchFamily="2" charset="0"/>
              </a:rPr>
              <a:t>Overlapping design phases and delivery activities.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Network Rail Sans" panose="02000000040000020004" pitchFamily="2" charset="0"/>
              </a:rPr>
              <a:t>Specialist contract to manage utility diversions to realise significant reduction to overall programme.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Network Rail Sans" panose="02000000040000020004" pitchFamily="2" charset="0"/>
              </a:rPr>
              <a:t>Utilised existing TRU engineering access in the plan.  Compressed programme to meet Section 7 possession dates.</a:t>
            </a:r>
          </a:p>
          <a:p>
            <a:pPr marL="285750" indent="-285750">
              <a:lnSpc>
                <a:spcPct val="90000"/>
              </a:lnSpc>
              <a:spcBef>
                <a:spcPts val="1000"/>
              </a:spcBef>
              <a:buFont typeface="Arial" panose="020B0604020202020204" pitchFamily="34" charset="0"/>
              <a:buChar char="•"/>
              <a:defRPr/>
            </a:pPr>
            <a:r>
              <a:rPr lang="en-GB">
                <a:solidFill>
                  <a:prstClr val="black"/>
                </a:solidFill>
                <a:latin typeface="Network Rail Sans" panose="02000000040000020004" pitchFamily="2" charset="0"/>
              </a:rPr>
              <a:t>Ops and Northern Railways support with stabling of trains and timely taking of possessions. </a:t>
            </a:r>
          </a:p>
          <a:p>
            <a:pPr marL="285750" indent="-285750">
              <a:lnSpc>
                <a:spcPct val="90000"/>
              </a:lnSpc>
              <a:spcBef>
                <a:spcPts val="1000"/>
              </a:spcBef>
              <a:buFont typeface="Arial" panose="020B0604020202020204" pitchFamily="34" charset="0"/>
              <a:buChar char="•"/>
              <a:defRPr/>
            </a:pPr>
            <a:r>
              <a:rPr lang="en-GB">
                <a:solidFill>
                  <a:prstClr val="black"/>
                </a:solidFill>
                <a:latin typeface="Network Rail Sans" panose="02000000040000020004" pitchFamily="2" charset="0"/>
              </a:rPr>
              <a:t>Maintenance support through the Asset Management Plan (AMP) process.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Network Rail Sans" panose="02000000040000020004" pitchFamily="2" charset="0"/>
              </a:rPr>
              <a:t>Supply chain (BAM / CRSA / Volker Rail) very proactive working together to achieve collective goals.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Network Rail Sans" panose="02000000040000020004" pitchFamily="2" charset="0"/>
              </a:rPr>
              <a:t>Project supported by Bradford City council, DfT, British Land and local business.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Network Rail Sans" panose="02000000040000020004" pitchFamily="2" charset="0"/>
              </a:rPr>
              <a:t>Route Engineers and support functions pragmatic approach and timely review / acceptance of design and TQ’s.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Network Rail Sans" panose="02000000040000020004" pitchFamily="2" charset="0"/>
              </a:rPr>
              <a:t>Early proactive engagement by BAM / NR with ORR &amp; System Review Panel (SRP) during the Authorisation to Place In Service (APIS) and Entry into Service (</a:t>
            </a:r>
            <a:r>
              <a:rPr lang="en-GB" err="1">
                <a:solidFill>
                  <a:prstClr val="black"/>
                </a:solidFill>
                <a:latin typeface="Network Rail Sans" panose="02000000040000020004" pitchFamily="2" charset="0"/>
              </a:rPr>
              <a:t>EiS</a:t>
            </a:r>
            <a:r>
              <a:rPr lang="en-GB">
                <a:solidFill>
                  <a:prstClr val="black"/>
                </a:solidFill>
                <a:latin typeface="Network Rail Sans" panose="02000000040000020004" pitchFamily="2" charset="0"/>
              </a:rPr>
              <a:t>) processes. </a:t>
            </a:r>
          </a:p>
          <a:p>
            <a:pPr marR="0" lvl="0" algn="l" defTabSz="914400" rtl="0" eaLnBrk="1" fontAlgn="auto" latinLnBrk="0" hangingPunct="1">
              <a:lnSpc>
                <a:spcPct val="90000"/>
              </a:lnSpc>
              <a:spcBef>
                <a:spcPts val="1000"/>
              </a:spcBef>
              <a:spcAft>
                <a:spcPts val="0"/>
              </a:spcAft>
              <a:buClrTx/>
              <a:buSzTx/>
              <a:tabLst/>
              <a:defRPr/>
            </a:pPr>
            <a:endParaRPr lang="en-GB">
              <a:solidFill>
                <a:prstClr val="black"/>
              </a:solidFill>
              <a:latin typeface="Network Rail Sans" panose="02000000040000020004" pitchFamily="2"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a:solidFill>
                <a:prstClr val="black"/>
              </a:solidFill>
              <a:latin typeface="Network Rail Sans" panose="02000000040000020004" pitchFamily="2"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a:solidFill>
                <a:prstClr val="black"/>
              </a:solidFill>
              <a:latin typeface="Network Rail Sans" panose="02000000040000020004"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Network Rail Sans" panose="02000000040000020004" pitchFamily="2" charset="0"/>
              <a:ea typeface="+mn-ea"/>
              <a:cs typeface="+mn-cs"/>
            </a:endParaRPr>
          </a:p>
        </p:txBody>
      </p:sp>
    </p:spTree>
    <p:extLst>
      <p:ext uri="{BB962C8B-B14F-4D97-AF65-F5344CB8AC3E}">
        <p14:creationId xmlns:p14="http://schemas.microsoft.com/office/powerpoint/2010/main" val="73907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a:xfrm>
            <a:off x="11092443" y="6532802"/>
            <a:ext cx="850268" cy="1841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CC652A4-6188-DD33-8901-87790CD36E56}"/>
              </a:ext>
            </a:extLst>
          </p:cNvPr>
          <p:cNvSpPr txBox="1"/>
          <p:nvPr/>
        </p:nvSpPr>
        <p:spPr>
          <a:xfrm>
            <a:off x="908374" y="225311"/>
            <a:ext cx="9085371" cy="461665"/>
          </a:xfrm>
          <a:prstGeom prst="rect">
            <a:avLst/>
          </a:prstGeom>
          <a:solidFill>
            <a:schemeClr val="tx2"/>
          </a:solidFill>
          <a:ln>
            <a:solidFill>
              <a:schemeClr val="accent1"/>
            </a:solid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Network Rail Sans" panose="02000000040000020004" pitchFamily="2" charset="0"/>
                <a:ea typeface="+mn-ea"/>
                <a:cs typeface="+mn-cs"/>
              </a:rPr>
              <a:t>Progress Photos</a:t>
            </a:r>
            <a:endParaRPr kumimoji="0" lang="en-GB" sz="2400" b="0" i="0" u="none" strike="noStrike" kern="1200" cap="none" spc="0" normalizeH="0" baseline="0" noProof="0">
              <a:ln>
                <a:noFill/>
              </a:ln>
              <a:solidFill>
                <a:prstClr val="white"/>
              </a:solidFill>
              <a:effectLst/>
              <a:uLnTx/>
              <a:uFillTx/>
              <a:latin typeface="Network Rail Sans" panose="02000000040000020004" pitchFamily="2" charset="0"/>
              <a:ea typeface="+mn-ea"/>
              <a:cs typeface="+mn-cs"/>
            </a:endParaRPr>
          </a:p>
        </p:txBody>
      </p:sp>
      <p:pic>
        <p:nvPicPr>
          <p:cNvPr id="5" name="Picture 4">
            <a:extLst>
              <a:ext uri="{FF2B5EF4-FFF2-40B4-BE49-F238E27FC236}">
                <a16:creationId xmlns:a16="http://schemas.microsoft.com/office/drawing/2014/main" id="{33380239-7E0B-9261-96BD-FCFA082713E1}"/>
              </a:ext>
            </a:extLst>
          </p:cNvPr>
          <p:cNvPicPr>
            <a:picLocks noChangeAspect="1"/>
          </p:cNvPicPr>
          <p:nvPr/>
        </p:nvPicPr>
        <p:blipFill>
          <a:blip r:embed="rId2"/>
          <a:stretch>
            <a:fillRect/>
          </a:stretch>
        </p:blipFill>
        <p:spPr>
          <a:xfrm>
            <a:off x="908374" y="774801"/>
            <a:ext cx="2468670" cy="3289850"/>
          </a:xfrm>
          <a:prstGeom prst="rect">
            <a:avLst/>
          </a:prstGeom>
        </p:spPr>
      </p:pic>
      <p:pic>
        <p:nvPicPr>
          <p:cNvPr id="6" name="Picture 5">
            <a:extLst>
              <a:ext uri="{FF2B5EF4-FFF2-40B4-BE49-F238E27FC236}">
                <a16:creationId xmlns:a16="http://schemas.microsoft.com/office/drawing/2014/main" id="{1CB8CE6B-EE72-F3FF-5CA2-CE2CC9BBC517}"/>
              </a:ext>
            </a:extLst>
          </p:cNvPr>
          <p:cNvPicPr>
            <a:picLocks noChangeAspect="1"/>
          </p:cNvPicPr>
          <p:nvPr/>
        </p:nvPicPr>
        <p:blipFill>
          <a:blip r:embed="rId3"/>
          <a:stretch>
            <a:fillRect/>
          </a:stretch>
        </p:blipFill>
        <p:spPr>
          <a:xfrm>
            <a:off x="1072431" y="879672"/>
            <a:ext cx="4173668" cy="3131878"/>
          </a:xfrm>
          <a:prstGeom prst="rect">
            <a:avLst/>
          </a:prstGeom>
        </p:spPr>
      </p:pic>
      <p:pic>
        <p:nvPicPr>
          <p:cNvPr id="9" name="Picture 8">
            <a:extLst>
              <a:ext uri="{FF2B5EF4-FFF2-40B4-BE49-F238E27FC236}">
                <a16:creationId xmlns:a16="http://schemas.microsoft.com/office/drawing/2014/main" id="{FEFB5B5A-DAC0-E0F5-39B5-53CAA3CA0A66}"/>
              </a:ext>
            </a:extLst>
          </p:cNvPr>
          <p:cNvPicPr>
            <a:picLocks noChangeAspect="1"/>
          </p:cNvPicPr>
          <p:nvPr/>
        </p:nvPicPr>
        <p:blipFill>
          <a:blip r:embed="rId4"/>
          <a:stretch>
            <a:fillRect/>
          </a:stretch>
        </p:blipFill>
        <p:spPr>
          <a:xfrm>
            <a:off x="1373647" y="1118242"/>
            <a:ext cx="4600653" cy="3452284"/>
          </a:xfrm>
          <a:prstGeom prst="rect">
            <a:avLst/>
          </a:prstGeom>
        </p:spPr>
      </p:pic>
      <p:pic>
        <p:nvPicPr>
          <p:cNvPr id="7" name="Picture 6">
            <a:extLst>
              <a:ext uri="{FF2B5EF4-FFF2-40B4-BE49-F238E27FC236}">
                <a16:creationId xmlns:a16="http://schemas.microsoft.com/office/drawing/2014/main" id="{CE55C338-2106-F5CB-5DBF-60C464AC3895}"/>
              </a:ext>
            </a:extLst>
          </p:cNvPr>
          <p:cNvPicPr>
            <a:picLocks noChangeAspect="1"/>
          </p:cNvPicPr>
          <p:nvPr/>
        </p:nvPicPr>
        <p:blipFill>
          <a:blip r:embed="rId5"/>
          <a:stretch>
            <a:fillRect/>
          </a:stretch>
        </p:blipFill>
        <p:spPr>
          <a:xfrm>
            <a:off x="2142709" y="1083718"/>
            <a:ext cx="2873214" cy="3676125"/>
          </a:xfrm>
          <a:prstGeom prst="rect">
            <a:avLst/>
          </a:prstGeom>
        </p:spPr>
      </p:pic>
      <p:pic>
        <p:nvPicPr>
          <p:cNvPr id="8" name="Picture 7">
            <a:extLst>
              <a:ext uri="{FF2B5EF4-FFF2-40B4-BE49-F238E27FC236}">
                <a16:creationId xmlns:a16="http://schemas.microsoft.com/office/drawing/2014/main" id="{AE9B36B9-2A3C-06A1-31B2-CC8B5F665973}"/>
              </a:ext>
            </a:extLst>
          </p:cNvPr>
          <p:cNvPicPr>
            <a:picLocks noChangeAspect="1"/>
          </p:cNvPicPr>
          <p:nvPr/>
        </p:nvPicPr>
        <p:blipFill>
          <a:blip r:embed="rId6"/>
          <a:stretch>
            <a:fillRect/>
          </a:stretch>
        </p:blipFill>
        <p:spPr>
          <a:xfrm>
            <a:off x="2597712" y="1192851"/>
            <a:ext cx="3053920" cy="4069777"/>
          </a:xfrm>
          <a:prstGeom prst="rect">
            <a:avLst/>
          </a:prstGeom>
        </p:spPr>
      </p:pic>
      <p:pic>
        <p:nvPicPr>
          <p:cNvPr id="10" name="Picture 9">
            <a:extLst>
              <a:ext uri="{FF2B5EF4-FFF2-40B4-BE49-F238E27FC236}">
                <a16:creationId xmlns:a16="http://schemas.microsoft.com/office/drawing/2014/main" id="{83D1BF2F-C821-8B4A-229C-6A2F3C46C2FE}"/>
              </a:ext>
            </a:extLst>
          </p:cNvPr>
          <p:cNvPicPr>
            <a:picLocks noChangeAspect="1"/>
          </p:cNvPicPr>
          <p:nvPr/>
        </p:nvPicPr>
        <p:blipFill>
          <a:blip r:embed="rId7"/>
          <a:stretch>
            <a:fillRect/>
          </a:stretch>
        </p:blipFill>
        <p:spPr>
          <a:xfrm>
            <a:off x="3124606" y="1352374"/>
            <a:ext cx="3089263" cy="4072853"/>
          </a:xfrm>
          <a:prstGeom prst="rect">
            <a:avLst/>
          </a:prstGeom>
        </p:spPr>
      </p:pic>
      <p:pic>
        <p:nvPicPr>
          <p:cNvPr id="12" name="Picture 11">
            <a:extLst>
              <a:ext uri="{FF2B5EF4-FFF2-40B4-BE49-F238E27FC236}">
                <a16:creationId xmlns:a16="http://schemas.microsoft.com/office/drawing/2014/main" id="{31E4DB84-DCD8-1FF2-A541-C8C9435BE6E7}"/>
              </a:ext>
            </a:extLst>
          </p:cNvPr>
          <p:cNvPicPr>
            <a:picLocks noChangeAspect="1"/>
          </p:cNvPicPr>
          <p:nvPr/>
        </p:nvPicPr>
        <p:blipFill>
          <a:blip r:embed="rId8"/>
          <a:stretch>
            <a:fillRect/>
          </a:stretch>
        </p:blipFill>
        <p:spPr>
          <a:xfrm>
            <a:off x="4201660" y="1483698"/>
            <a:ext cx="2377904" cy="4225332"/>
          </a:xfrm>
          <a:prstGeom prst="rect">
            <a:avLst/>
          </a:prstGeom>
        </p:spPr>
      </p:pic>
      <p:pic>
        <p:nvPicPr>
          <p:cNvPr id="13" name="Picture 12">
            <a:extLst>
              <a:ext uri="{FF2B5EF4-FFF2-40B4-BE49-F238E27FC236}">
                <a16:creationId xmlns:a16="http://schemas.microsoft.com/office/drawing/2014/main" id="{B90D72C2-D204-DEA3-572A-DDBF983E1211}"/>
              </a:ext>
            </a:extLst>
          </p:cNvPr>
          <p:cNvPicPr>
            <a:picLocks noChangeAspect="1"/>
          </p:cNvPicPr>
          <p:nvPr/>
        </p:nvPicPr>
        <p:blipFill>
          <a:blip r:embed="rId9"/>
          <a:stretch>
            <a:fillRect/>
          </a:stretch>
        </p:blipFill>
        <p:spPr>
          <a:xfrm>
            <a:off x="4669237" y="1609773"/>
            <a:ext cx="3111907" cy="4148346"/>
          </a:xfrm>
          <a:prstGeom prst="rect">
            <a:avLst/>
          </a:prstGeom>
        </p:spPr>
      </p:pic>
      <p:pic>
        <p:nvPicPr>
          <p:cNvPr id="14" name="Picture 13">
            <a:extLst>
              <a:ext uri="{FF2B5EF4-FFF2-40B4-BE49-F238E27FC236}">
                <a16:creationId xmlns:a16="http://schemas.microsoft.com/office/drawing/2014/main" id="{1E6E439F-FB07-39D4-F5A3-D78F07B718ED}"/>
              </a:ext>
            </a:extLst>
          </p:cNvPr>
          <p:cNvPicPr>
            <a:picLocks noChangeAspect="1"/>
          </p:cNvPicPr>
          <p:nvPr/>
        </p:nvPicPr>
        <p:blipFill>
          <a:blip r:embed="rId10"/>
          <a:stretch>
            <a:fillRect/>
          </a:stretch>
        </p:blipFill>
        <p:spPr>
          <a:xfrm>
            <a:off x="5048927" y="1784171"/>
            <a:ext cx="3217855" cy="4289580"/>
          </a:xfrm>
          <a:prstGeom prst="rect">
            <a:avLst/>
          </a:prstGeom>
        </p:spPr>
      </p:pic>
      <p:pic>
        <p:nvPicPr>
          <p:cNvPr id="16" name="Picture 15">
            <a:extLst>
              <a:ext uri="{FF2B5EF4-FFF2-40B4-BE49-F238E27FC236}">
                <a16:creationId xmlns:a16="http://schemas.microsoft.com/office/drawing/2014/main" id="{1FE7AE56-7610-B6EB-F5F5-293AE6A43D1C}"/>
              </a:ext>
            </a:extLst>
          </p:cNvPr>
          <p:cNvPicPr>
            <a:picLocks noChangeAspect="1"/>
          </p:cNvPicPr>
          <p:nvPr/>
        </p:nvPicPr>
        <p:blipFill rotWithShape="1">
          <a:blip r:embed="rId11"/>
          <a:srcRect l="17575" r="11319"/>
          <a:stretch/>
        </p:blipFill>
        <p:spPr>
          <a:xfrm>
            <a:off x="5410156" y="2355951"/>
            <a:ext cx="5272690" cy="3992073"/>
          </a:xfrm>
          <a:prstGeom prst="rect">
            <a:avLst/>
          </a:prstGeom>
        </p:spPr>
      </p:pic>
      <p:pic>
        <p:nvPicPr>
          <p:cNvPr id="17" name="Picture 16">
            <a:extLst>
              <a:ext uri="{FF2B5EF4-FFF2-40B4-BE49-F238E27FC236}">
                <a16:creationId xmlns:a16="http://schemas.microsoft.com/office/drawing/2014/main" id="{8C0D9204-98A9-621B-8F36-FAD6A9E9F2E0}"/>
              </a:ext>
            </a:extLst>
          </p:cNvPr>
          <p:cNvPicPr>
            <a:picLocks noChangeAspect="1"/>
          </p:cNvPicPr>
          <p:nvPr/>
        </p:nvPicPr>
        <p:blipFill>
          <a:blip r:embed="rId12"/>
          <a:stretch>
            <a:fillRect/>
          </a:stretch>
        </p:blipFill>
        <p:spPr>
          <a:xfrm>
            <a:off x="6538444" y="2668324"/>
            <a:ext cx="5272690" cy="3956574"/>
          </a:xfrm>
          <a:prstGeom prst="rect">
            <a:avLst/>
          </a:prstGeom>
        </p:spPr>
      </p:pic>
    </p:spTree>
    <p:extLst>
      <p:ext uri="{BB962C8B-B14F-4D97-AF65-F5344CB8AC3E}">
        <p14:creationId xmlns:p14="http://schemas.microsoft.com/office/powerpoint/2010/main" val="14489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C13A04-C93A-8BFB-9311-579978858113}"/>
              </a:ext>
            </a:extLst>
          </p:cNvPr>
          <p:cNvSpPr txBox="1"/>
          <p:nvPr/>
        </p:nvSpPr>
        <p:spPr>
          <a:xfrm>
            <a:off x="995450" y="150673"/>
            <a:ext cx="8552204" cy="584775"/>
          </a:xfrm>
          <a:prstGeom prst="rect">
            <a:avLst/>
          </a:prstGeom>
          <a:noFill/>
        </p:spPr>
        <p:txBody>
          <a:bodyPr wrap="square" rtlCol="0">
            <a:spAutoFit/>
          </a:bodyPr>
          <a:lstStyle/>
          <a:p>
            <a:pPr lvl="0">
              <a:defRPr/>
            </a:pPr>
            <a:r>
              <a:rPr lang="en-GB" sz="3200" b="1">
                <a:solidFill>
                  <a:prstClr val="black"/>
                </a:solidFill>
                <a:latin typeface="Calibri" panose="020F0502020204030204"/>
              </a:rPr>
              <a:t>The Benefits and </a:t>
            </a:r>
            <a:r>
              <a:rPr lang="en-GB" sz="3200" b="1">
                <a:solidFill>
                  <a:prstClr val="black"/>
                </a:solidFill>
              </a:rPr>
              <a:t>Outcomes </a:t>
            </a:r>
            <a:endParaRPr kumimoji="0" lang="en-GB"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C90D0CA-2579-BD4E-D378-C14E70AA8D60}"/>
              </a:ext>
            </a:extLst>
          </p:cNvPr>
          <p:cNvPicPr>
            <a:picLocks noChangeAspect="1"/>
          </p:cNvPicPr>
          <p:nvPr/>
        </p:nvPicPr>
        <p:blipFill rotWithShape="1">
          <a:blip r:embed="rId2"/>
          <a:srcRect l="29881" t="42664" r="29342" b="45596"/>
          <a:stretch/>
        </p:blipFill>
        <p:spPr>
          <a:xfrm>
            <a:off x="1044584" y="1095152"/>
            <a:ext cx="6373568" cy="974808"/>
          </a:xfrm>
          <a:prstGeom prst="rect">
            <a:avLst/>
          </a:prstGeom>
        </p:spPr>
      </p:pic>
      <p:pic>
        <p:nvPicPr>
          <p:cNvPr id="7" name="Picture 6">
            <a:extLst>
              <a:ext uri="{FF2B5EF4-FFF2-40B4-BE49-F238E27FC236}">
                <a16:creationId xmlns:a16="http://schemas.microsoft.com/office/drawing/2014/main" id="{0F62F5F2-C995-0272-FC41-CCBE8A3BD9F0}"/>
              </a:ext>
            </a:extLst>
          </p:cNvPr>
          <p:cNvPicPr>
            <a:picLocks noChangeAspect="1"/>
          </p:cNvPicPr>
          <p:nvPr/>
        </p:nvPicPr>
        <p:blipFill rotWithShape="1">
          <a:blip r:embed="rId3"/>
          <a:srcRect t="37701" b="29602"/>
          <a:stretch/>
        </p:blipFill>
        <p:spPr>
          <a:xfrm>
            <a:off x="1005883" y="2346372"/>
            <a:ext cx="6004131" cy="1202129"/>
          </a:xfrm>
          <a:prstGeom prst="rect">
            <a:avLst/>
          </a:prstGeom>
        </p:spPr>
      </p:pic>
      <p:pic>
        <p:nvPicPr>
          <p:cNvPr id="8" name="Picture 7">
            <a:extLst>
              <a:ext uri="{FF2B5EF4-FFF2-40B4-BE49-F238E27FC236}">
                <a16:creationId xmlns:a16="http://schemas.microsoft.com/office/drawing/2014/main" id="{E402F9DB-53DA-0997-2440-0219B6B931D3}"/>
              </a:ext>
            </a:extLst>
          </p:cNvPr>
          <p:cNvPicPr>
            <a:picLocks noChangeAspect="1"/>
          </p:cNvPicPr>
          <p:nvPr/>
        </p:nvPicPr>
        <p:blipFill rotWithShape="1">
          <a:blip r:embed="rId3"/>
          <a:srcRect t="86519"/>
          <a:stretch/>
        </p:blipFill>
        <p:spPr>
          <a:xfrm>
            <a:off x="1044584" y="3824913"/>
            <a:ext cx="5861894" cy="483911"/>
          </a:xfrm>
          <a:prstGeom prst="rect">
            <a:avLst/>
          </a:prstGeom>
        </p:spPr>
      </p:pic>
      <p:pic>
        <p:nvPicPr>
          <p:cNvPr id="11" name="Picture 10">
            <a:extLst>
              <a:ext uri="{FF2B5EF4-FFF2-40B4-BE49-F238E27FC236}">
                <a16:creationId xmlns:a16="http://schemas.microsoft.com/office/drawing/2014/main" id="{602E8420-B449-1496-A5F8-7CB4D9A6F8DA}"/>
              </a:ext>
            </a:extLst>
          </p:cNvPr>
          <p:cNvPicPr>
            <a:picLocks noChangeAspect="1"/>
          </p:cNvPicPr>
          <p:nvPr/>
        </p:nvPicPr>
        <p:blipFill rotWithShape="1">
          <a:blip r:embed="rId4"/>
          <a:srcRect l="29854" t="34448" r="50000" b="17770"/>
          <a:stretch/>
        </p:blipFill>
        <p:spPr>
          <a:xfrm>
            <a:off x="6971313" y="735448"/>
            <a:ext cx="4127581" cy="5200875"/>
          </a:xfrm>
          <a:prstGeom prst="rect">
            <a:avLst/>
          </a:prstGeom>
        </p:spPr>
      </p:pic>
      <p:pic>
        <p:nvPicPr>
          <p:cNvPr id="12" name="Picture 11">
            <a:extLst>
              <a:ext uri="{FF2B5EF4-FFF2-40B4-BE49-F238E27FC236}">
                <a16:creationId xmlns:a16="http://schemas.microsoft.com/office/drawing/2014/main" id="{9496FD10-1108-A093-3135-35AE040AAFEF}"/>
              </a:ext>
            </a:extLst>
          </p:cNvPr>
          <p:cNvPicPr>
            <a:picLocks noChangeAspect="1"/>
          </p:cNvPicPr>
          <p:nvPr/>
        </p:nvPicPr>
        <p:blipFill>
          <a:blip r:embed="rId5"/>
          <a:stretch>
            <a:fillRect/>
          </a:stretch>
        </p:blipFill>
        <p:spPr>
          <a:xfrm>
            <a:off x="1463214" y="4308824"/>
            <a:ext cx="4391625" cy="2286198"/>
          </a:xfrm>
          <a:prstGeom prst="rect">
            <a:avLst/>
          </a:prstGeom>
        </p:spPr>
      </p:pic>
    </p:spTree>
    <p:extLst>
      <p:ext uri="{BB962C8B-B14F-4D97-AF65-F5344CB8AC3E}">
        <p14:creationId xmlns:p14="http://schemas.microsoft.com/office/powerpoint/2010/main" val="2155399412"/>
      </p:ext>
    </p:extLst>
  </p:cSld>
  <p:clrMapOvr>
    <a:masterClrMapping/>
  </p:clrMapOvr>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2.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3.xml><?xml version="1.0" encoding="utf-8"?>
<a:theme xmlns:a="http://schemas.openxmlformats.org/drawingml/2006/main" name="2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TaxCatchAll xmlns="1dba33cb-6be1-42da-b878-c05a1a08647c" xsi:nil="true"/>
    <lcf76f155ced4ddcb4097134ff3c332f xmlns="d2ac6ab3-899c-4a79-be83-a097f8eb5e86">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87E782E57CDE7479029584F19170D80" ma:contentTypeVersion="16" ma:contentTypeDescription="Create a new document." ma:contentTypeScope="" ma:versionID="3c857cfd8158534cd18538b4cfe1fe0c">
  <xsd:schema xmlns:xsd="http://www.w3.org/2001/XMLSchema" xmlns:xs="http://www.w3.org/2001/XMLSchema" xmlns:p="http://schemas.microsoft.com/office/2006/metadata/properties" xmlns:ns2="7a29bd9e-67ab-457a-a7f3-e7a807455aad" xmlns:ns3="d2ac6ab3-899c-4a79-be83-a097f8eb5e86" xmlns:ns4="1dba33cb-6be1-42da-b878-c05a1a08647c" targetNamespace="http://schemas.microsoft.com/office/2006/metadata/properties" ma:root="true" ma:fieldsID="bffa7d3d663b344127ac9a80821ff640" ns2:_="" ns3:_="" ns4:_="">
    <xsd:import namespace="7a29bd9e-67ab-457a-a7f3-e7a807455aad"/>
    <xsd:import namespace="d2ac6ab3-899c-4a79-be83-a097f8eb5e86"/>
    <xsd:import namespace="1dba33cb-6be1-42da-b878-c05a1a08647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SearchPropertie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29bd9e-67ab-457a-a7f3-e7a807455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2ac6ab3-899c-4a79-be83-a097f8eb5e8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e89bcca-d77b-429e-a31c-3f7c234e7016"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ba33cb-6be1-42da-b878-c05a1a08647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4019e45-68c0-4f8c-8c50-8b5eb240e090}" ma:internalName="TaxCatchAll" ma:showField="CatchAllData" ma:web="1dba33cb-6be1-42da-b878-c05a1a0864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8e89bcca-d77b-429e-a31c-3f7c234e7016" ContentTypeId="0x0101" PreviousValue="false" LastSyncTimeStamp="2022-02-08T15:22:11.537Z"/>
</file>

<file path=customXml/itemProps1.xml><?xml version="1.0" encoding="utf-8"?>
<ds:datastoreItem xmlns:ds="http://schemas.openxmlformats.org/officeDocument/2006/customXml" ds:itemID="{3FE71EE2-30CD-444D-B9AC-D19AC4617F8C}">
  <ds:schemaRefs>
    <ds:schemaRef ds:uri="http://schemas.microsoft.com/sharepoint/v3/contenttype/forms"/>
  </ds:schemaRefs>
</ds:datastoreItem>
</file>

<file path=customXml/itemProps2.xml><?xml version="1.0" encoding="utf-8"?>
<ds:datastoreItem xmlns:ds="http://schemas.openxmlformats.org/officeDocument/2006/customXml" ds:itemID="{70FAB5ED-DE93-4779-96B0-7B921706EC15}">
  <ds:schemaRefs>
    <ds:schemaRef ds:uri="http://schemas.microsoft.com/sharepoint/events"/>
  </ds:schemaRefs>
</ds:datastoreItem>
</file>

<file path=customXml/itemProps3.xml><?xml version="1.0" encoding="utf-8"?>
<ds:datastoreItem xmlns:ds="http://schemas.openxmlformats.org/officeDocument/2006/customXml" ds:itemID="{C951C22D-BAA4-46F7-8531-4587975DAB30}">
  <ds:schemaRefs>
    <ds:schemaRef ds:uri="http://schemas.openxmlformats.org/package/2006/metadata/core-properties"/>
    <ds:schemaRef ds:uri="http://schemas.microsoft.com/office/2006/documentManagement/types"/>
    <ds:schemaRef ds:uri="1dba33cb-6be1-42da-b878-c05a1a08647c"/>
    <ds:schemaRef ds:uri="http://purl.org/dc/terms/"/>
    <ds:schemaRef ds:uri="http://purl.org/dc/elements/1.1/"/>
    <ds:schemaRef ds:uri="http://schemas.microsoft.com/office/2006/metadata/properties"/>
    <ds:schemaRef ds:uri="http://schemas.microsoft.com/office/infopath/2007/PartnerControls"/>
    <ds:schemaRef ds:uri="7a29bd9e-67ab-457a-a7f3-e7a807455aad"/>
    <ds:schemaRef ds:uri="d2ac6ab3-899c-4a79-be83-a097f8eb5e86"/>
    <ds:schemaRef ds:uri="http://www.w3.org/XML/1998/namespace"/>
    <ds:schemaRef ds:uri="http://purl.org/dc/dcmitype/"/>
  </ds:schemaRefs>
</ds:datastoreItem>
</file>

<file path=customXml/itemProps4.xml><?xml version="1.0" encoding="utf-8"?>
<ds:datastoreItem xmlns:ds="http://schemas.openxmlformats.org/officeDocument/2006/customXml" ds:itemID="{E460F73D-10F7-4426-81F0-F59D220AD606}">
  <ds:schemaRefs>
    <ds:schemaRef ds:uri="1dba33cb-6be1-42da-b878-c05a1a08647c"/>
    <ds:schemaRef ds:uri="7a29bd9e-67ab-457a-a7f3-e7a807455aad"/>
    <ds:schemaRef ds:uri="d2ac6ab3-899c-4a79-be83-a097f8eb5e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0D8A1C1A-FC80-4A2B-B7DB-E74C7479514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651</Words>
  <Application>Microsoft Office PowerPoint</Application>
  <PresentationFormat>Widescreen</PresentationFormat>
  <Paragraphs>78</Paragraphs>
  <Slides>7</Slides>
  <Notes>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vt:i4>
      </vt:variant>
    </vt:vector>
  </HeadingPairs>
  <TitlesOfParts>
    <vt:vector size="15" baseType="lpstr">
      <vt:lpstr>Arial</vt:lpstr>
      <vt:lpstr>Calibri</vt:lpstr>
      <vt:lpstr>Calibri Light</vt:lpstr>
      <vt:lpstr>Network Rail Sans</vt:lpstr>
      <vt:lpstr>1_Office Theme</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Kalton</dc:creator>
  <cp:lastModifiedBy>Mark Gibbons</cp:lastModifiedBy>
  <cp:revision>2</cp:revision>
  <dcterms:created xsi:type="dcterms:W3CDTF">2022-03-26T10:05:36Z</dcterms:created>
  <dcterms:modified xsi:type="dcterms:W3CDTF">2025-09-08T10:39:49Z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0680500-9625-44ee-9c58-46889c8e0cbf_Enabled">
    <vt:lpwstr>true</vt:lpwstr>
  </property>
  <property fmtid="{D5CDD505-2E9C-101B-9397-08002B2CF9AE}" pid="3" name="MSIP_Label_30680500-9625-44ee-9c58-46889c8e0cbf_SetDate">
    <vt:lpwstr>2022-03-29T13:18:41Z</vt:lpwstr>
  </property>
  <property fmtid="{D5CDD505-2E9C-101B-9397-08002B2CF9AE}" pid="4" name="MSIP_Label_30680500-9625-44ee-9c58-46889c8e0cbf_Method">
    <vt:lpwstr>Privileged</vt:lpwstr>
  </property>
  <property fmtid="{D5CDD505-2E9C-101B-9397-08002B2CF9AE}" pid="5" name="MSIP_Label_30680500-9625-44ee-9c58-46889c8e0cbf_Name">
    <vt:lpwstr>Confidential-Client</vt:lpwstr>
  </property>
  <property fmtid="{D5CDD505-2E9C-101B-9397-08002B2CF9AE}" pid="6" name="MSIP_Label_30680500-9625-44ee-9c58-46889c8e0cbf_SiteId">
    <vt:lpwstr>ca18acb0-3312-44f2-869d-5b01ed8bb47d</vt:lpwstr>
  </property>
  <property fmtid="{D5CDD505-2E9C-101B-9397-08002B2CF9AE}" pid="7" name="MSIP_Label_30680500-9625-44ee-9c58-46889c8e0cbf_ActionId">
    <vt:lpwstr>35f550c0-1da0-4275-92d8-dc4ad2914b53</vt:lpwstr>
  </property>
  <property fmtid="{D5CDD505-2E9C-101B-9397-08002B2CF9AE}" pid="8" name="MSIP_Label_30680500-9625-44ee-9c58-46889c8e0cbf_ContentBits">
    <vt:lpwstr>1</vt:lpwstr>
  </property>
  <property fmtid="{D5CDD505-2E9C-101B-9397-08002B2CF9AE}" pid="9" name="ContentTypeId">
    <vt:lpwstr>0x010100E87E782E57CDE7479029584F19170D80</vt:lpwstr>
  </property>
  <property fmtid="{D5CDD505-2E9C-101B-9397-08002B2CF9AE}" pid="10" name="MediaServiceImageTags">
    <vt:lpwstr/>
  </property>
  <property fmtid="{D5CDD505-2E9C-101B-9397-08002B2CF9AE}" pid="11" name="ClassificationContentMarkingFooterLocations">
    <vt:lpwstr>1_Office Theme:5\1_Office Theme:5</vt:lpwstr>
  </property>
  <property fmtid="{D5CDD505-2E9C-101B-9397-08002B2CF9AE}" pid="12" name="ClassificationContentMarkingFooterText">
    <vt:lpwstr>OFFICIAL-SENSITIVE-PERSONAL</vt:lpwstr>
  </property>
  <property fmtid="{D5CDD505-2E9C-101B-9397-08002B2CF9AE}" pid="13" name="ClassificationContentMarkingHeaderLocations">
    <vt:lpwstr>1_Office Theme:2\1_Office Theme:4</vt:lpwstr>
  </property>
  <property fmtid="{D5CDD505-2E9C-101B-9397-08002B2CF9AE}" pid="14" name="ClassificationContentMarkingHeaderText">
    <vt:lpwstr>OFFICIAL-SENSITIVE-PERSONAL</vt:lpwstr>
  </property>
  <property fmtid="{D5CDD505-2E9C-101B-9397-08002B2CF9AE}" pid="15" name="MSIP_Label_dc7122bf-0481-40fd-a8a1-34ccb616da00_Enabled">
    <vt:lpwstr>true</vt:lpwstr>
  </property>
  <property fmtid="{D5CDD505-2E9C-101B-9397-08002B2CF9AE}" pid="16" name="MSIP_Label_dc7122bf-0481-40fd-a8a1-34ccb616da00_SetDate">
    <vt:lpwstr>2024-03-15T13:07:03Z</vt:lpwstr>
  </property>
  <property fmtid="{D5CDD505-2E9C-101B-9397-08002B2CF9AE}" pid="17" name="MSIP_Label_dc7122bf-0481-40fd-a8a1-34ccb616da00_Method">
    <vt:lpwstr>Privileged</vt:lpwstr>
  </property>
  <property fmtid="{D5CDD505-2E9C-101B-9397-08002B2CF9AE}" pid="18" name="MSIP_Label_dc7122bf-0481-40fd-a8a1-34ccb616da00_Name">
    <vt:lpwstr>OFFICIAL - NO MARKING</vt:lpwstr>
  </property>
  <property fmtid="{D5CDD505-2E9C-101B-9397-08002B2CF9AE}" pid="19" name="MSIP_Label_dc7122bf-0481-40fd-a8a1-34ccb616da00_SiteId">
    <vt:lpwstr>c22cc3e1-5d7f-4f4d-be03-d5a158cc9409</vt:lpwstr>
  </property>
  <property fmtid="{D5CDD505-2E9C-101B-9397-08002B2CF9AE}" pid="20" name="MSIP_Label_dc7122bf-0481-40fd-a8a1-34ccb616da00_ActionId">
    <vt:lpwstr>bd4a136a-02a6-4601-ab56-efb2842adb53</vt:lpwstr>
  </property>
  <property fmtid="{D5CDD505-2E9C-101B-9397-08002B2CF9AE}" pid="21" name="MSIP_Label_dc7122bf-0481-40fd-a8a1-34ccb616da00_ContentBits">
    <vt:lpwstr>0</vt:lpwstr>
  </property>
</Properties>
</file>