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7" r:id="rId5"/>
    <p:sldId id="259" r:id="rId6"/>
    <p:sldId id="282" r:id="rId7"/>
    <p:sldId id="261" r:id="rId8"/>
    <p:sldId id="262" r:id="rId9"/>
    <p:sldId id="271" r:id="rId10"/>
    <p:sldId id="288" r:id="rId11"/>
    <p:sldId id="273" r:id="rId12"/>
    <p:sldId id="270" r:id="rId13"/>
    <p:sldId id="263" r:id="rId14"/>
    <p:sldId id="264" r:id="rId15"/>
    <p:sldId id="266" r:id="rId16"/>
    <p:sldId id="285" r:id="rId17"/>
    <p:sldId id="278" r:id="rId18"/>
  </p:sldIdLst>
  <p:sldSz cx="12192000" cy="6858000"/>
  <p:notesSz cx="6858000" cy="9144000"/>
  <p:embeddedFontLst>
    <p:embeddedFont>
      <p:font typeface="Space Grotesk" panose="020B0604020202020204" charset="0"/>
      <p:regular r:id="rId20"/>
      <p:bold r:id="rId21"/>
    </p:embeddedFont>
    <p:embeddedFont>
      <p:font typeface="Space Grotesk Medium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85">
          <p15:clr>
            <a:srgbClr val="A4A3A4"/>
          </p15:clr>
        </p15:guide>
        <p15:guide id="2" pos="3772">
          <p15:clr>
            <a:srgbClr val="A4A3A4"/>
          </p15:clr>
        </p15:guide>
        <p15:guide id="3" pos="4135">
          <p15:clr>
            <a:srgbClr val="A4A3A4"/>
          </p15:clr>
        </p15:guide>
        <p15:guide id="4" pos="4203">
          <p15:clr>
            <a:srgbClr val="A4A3A4"/>
          </p15:clr>
        </p15:guide>
        <p15:guide id="5" pos="4430">
          <p15:clr>
            <a:srgbClr val="A4A3A4"/>
          </p15:clr>
        </p15:guide>
        <p15:guide id="6" pos="4498">
          <p15:clr>
            <a:srgbClr val="A4A3A4"/>
          </p15:clr>
        </p15:guide>
        <p15:guide id="7" pos="4725">
          <p15:clr>
            <a:srgbClr val="A4A3A4"/>
          </p15:clr>
        </p15:guide>
        <p15:guide id="8" pos="4838">
          <p15:clr>
            <a:srgbClr val="A4A3A4"/>
          </p15:clr>
        </p15:guide>
        <p15:guide id="9" pos="5065">
          <p15:clr>
            <a:srgbClr val="A4A3A4"/>
          </p15:clr>
        </p15:guide>
        <p15:guide id="10" pos="5155">
          <p15:clr>
            <a:srgbClr val="A4A3A4"/>
          </p15:clr>
        </p15:guide>
        <p15:guide id="11" pos="5405">
          <p15:clr>
            <a:srgbClr val="A4A3A4"/>
          </p15:clr>
        </p15:guide>
        <p15:guide id="12" pos="5496">
          <p15:clr>
            <a:srgbClr val="A4A3A4"/>
          </p15:clr>
        </p15:guide>
        <p15:guide id="13" pos="5700">
          <p15:clr>
            <a:srgbClr val="A4A3A4"/>
          </p15:clr>
        </p15:guide>
        <p15:guide id="14" pos="5768">
          <p15:clr>
            <a:srgbClr val="A4A3A4"/>
          </p15:clr>
        </p15:guide>
        <p15:guide id="15" pos="7197">
          <p15:clr>
            <a:srgbClr val="A4A3A4"/>
          </p15:clr>
        </p15:guide>
        <p15:guide id="16" pos="6108">
          <p15:clr>
            <a:srgbClr val="A4A3A4"/>
          </p15:clr>
        </p15:guide>
        <p15:guide id="17" pos="6312">
          <p15:clr>
            <a:srgbClr val="A4A3A4"/>
          </p15:clr>
        </p15:guide>
        <p15:guide id="18" pos="6425">
          <p15:clr>
            <a:srgbClr val="A4A3A4"/>
          </p15:clr>
        </p15:guide>
        <p15:guide id="19" pos="6652">
          <p15:clr>
            <a:srgbClr val="A4A3A4"/>
          </p15:clr>
        </p15:guide>
        <p15:guide id="20" pos="6743">
          <p15:clr>
            <a:srgbClr val="A4A3A4"/>
          </p15:clr>
        </p15:guide>
        <p15:guide id="21" pos="6992">
          <p15:clr>
            <a:srgbClr val="A4A3A4"/>
          </p15:clr>
        </p15:guide>
        <p15:guide id="22" pos="7061">
          <p15:clr>
            <a:srgbClr val="A4A3A4"/>
          </p15:clr>
        </p15:guide>
        <p15:guide id="23" pos="7287">
          <p15:clr>
            <a:srgbClr val="A4A3A4"/>
          </p15:clr>
        </p15:guide>
        <p15:guide id="24" pos="3568">
          <p15:clr>
            <a:srgbClr val="A4A3A4"/>
          </p15:clr>
        </p15:guide>
        <p15:guide id="25" pos="3477">
          <p15:clr>
            <a:srgbClr val="A4A3A4"/>
          </p15:clr>
        </p15:guide>
        <p15:guide id="26" pos="3250">
          <p15:clr>
            <a:srgbClr val="A4A3A4"/>
          </p15:clr>
        </p15:guide>
        <p15:guide id="27" pos="3160">
          <p15:clr>
            <a:srgbClr val="A4A3A4"/>
          </p15:clr>
        </p15:guide>
        <p15:guide id="28" pos="2910">
          <p15:clr>
            <a:srgbClr val="A4A3A4"/>
          </p15:clr>
        </p15:guide>
        <p15:guide id="29" pos="2797">
          <p15:clr>
            <a:srgbClr val="A4A3A4"/>
          </p15:clr>
        </p15:guide>
        <p15:guide id="30" pos="2638">
          <p15:clr>
            <a:srgbClr val="A4A3A4"/>
          </p15:clr>
        </p15:guide>
        <p15:guide id="31" pos="2525">
          <p15:clr>
            <a:srgbClr val="A4A3A4"/>
          </p15:clr>
        </p15:guide>
        <p15:guide id="32" pos="2320">
          <p15:clr>
            <a:srgbClr val="A4A3A4"/>
          </p15:clr>
        </p15:guide>
        <p15:guide id="33" pos="2230">
          <p15:clr>
            <a:srgbClr val="A4A3A4"/>
          </p15:clr>
        </p15:guide>
        <p15:guide id="34" pos="1980">
          <p15:clr>
            <a:srgbClr val="A4A3A4"/>
          </p15:clr>
        </p15:guide>
        <p15:guide id="35" pos="1890">
          <p15:clr>
            <a:srgbClr val="A4A3A4"/>
          </p15:clr>
        </p15:guide>
        <p15:guide id="36" pos="1685">
          <p15:clr>
            <a:srgbClr val="A4A3A4"/>
          </p15:clr>
        </p15:guide>
        <p15:guide id="37" pos="1572">
          <p15:clr>
            <a:srgbClr val="A4A3A4"/>
          </p15:clr>
        </p15:guide>
        <p15:guide id="38" pos="1345">
          <p15:clr>
            <a:srgbClr val="A4A3A4"/>
          </p15:clr>
        </p15:guide>
        <p15:guide id="39" pos="1255">
          <p15:clr>
            <a:srgbClr val="A4A3A4"/>
          </p15:clr>
        </p15:guide>
        <p15:guide id="40" pos="1028">
          <p15:clr>
            <a:srgbClr val="A4A3A4"/>
          </p15:clr>
        </p15:guide>
        <p15:guide id="41" pos="937">
          <p15:clr>
            <a:srgbClr val="A4A3A4"/>
          </p15:clr>
        </p15:guide>
        <p15:guide id="42" pos="710">
          <p15:clr>
            <a:srgbClr val="A4A3A4"/>
          </p15:clr>
        </p15:guide>
        <p15:guide id="43" pos="619">
          <p15:clr>
            <a:srgbClr val="A4A3A4"/>
          </p15:clr>
        </p15:guide>
        <p15:guide id="44" pos="370">
          <p15:clr>
            <a:srgbClr val="A4A3A4"/>
          </p15:clr>
        </p15:guide>
        <p15:guide id="45" orient="horz" pos="391">
          <p15:clr>
            <a:srgbClr val="A4A3A4"/>
          </p15:clr>
        </p15:guide>
        <p15:guide id="46" orient="horz" pos="3929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VSX2frm4aKNajGr27QUPdfqn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95039" autoAdjust="0"/>
  </p:normalViewPr>
  <p:slideViewPr>
    <p:cSldViewPr snapToGrid="0">
      <p:cViewPr varScale="1">
        <p:scale>
          <a:sx n="118" d="100"/>
          <a:sy n="118" d="100"/>
        </p:scale>
        <p:origin x="306" y="-474"/>
      </p:cViewPr>
      <p:guideLst>
        <p:guide pos="3885"/>
        <p:guide pos="3772"/>
        <p:guide pos="4135"/>
        <p:guide pos="4203"/>
        <p:guide pos="4430"/>
        <p:guide pos="4498"/>
        <p:guide pos="4725"/>
        <p:guide pos="4838"/>
        <p:guide pos="5065"/>
        <p:guide pos="5155"/>
        <p:guide pos="5405"/>
        <p:guide pos="5496"/>
        <p:guide pos="5700"/>
        <p:guide pos="5768"/>
        <p:guide pos="7197"/>
        <p:guide pos="6108"/>
        <p:guide pos="6312"/>
        <p:guide pos="6425"/>
        <p:guide pos="6652"/>
        <p:guide pos="6743"/>
        <p:guide pos="6992"/>
        <p:guide pos="7061"/>
        <p:guide pos="7287"/>
        <p:guide pos="3568"/>
        <p:guide pos="3477"/>
        <p:guide pos="3250"/>
        <p:guide pos="3160"/>
        <p:guide pos="2910"/>
        <p:guide pos="2797"/>
        <p:guide pos="2638"/>
        <p:guide pos="2525"/>
        <p:guide pos="2320"/>
        <p:guide pos="2230"/>
        <p:guide pos="1980"/>
        <p:guide pos="1890"/>
        <p:guide pos="1685"/>
        <p:guide pos="1572"/>
        <p:guide pos="1345"/>
        <p:guide pos="1255"/>
        <p:guide pos="1028"/>
        <p:guide pos="937"/>
        <p:guide pos="710"/>
        <p:guide pos="619"/>
        <p:guide pos="370"/>
        <p:guide orient="horz" pos="391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Tayler (RTM)" userId="98b05507-c7fd-4187-aedd-0ffc29a59a95" providerId="ADAL" clId="{DA0F4307-D1F8-43F2-AACF-C2A3899CEEB0}"/>
    <pc:docChg chg="modSld">
      <pc:chgData name="Hayley Tayler (RTM)" userId="98b05507-c7fd-4187-aedd-0ffc29a59a95" providerId="ADAL" clId="{DA0F4307-D1F8-43F2-AACF-C2A3899CEEB0}" dt="2025-09-22T10:34:05.419" v="1" actId="20577"/>
      <pc:docMkLst>
        <pc:docMk/>
      </pc:docMkLst>
      <pc:sldChg chg="modSp mod">
        <pc:chgData name="Hayley Tayler (RTM)" userId="98b05507-c7fd-4187-aedd-0ffc29a59a95" providerId="ADAL" clId="{DA0F4307-D1F8-43F2-AACF-C2A3899CEEB0}" dt="2025-09-22T10:34:05.419" v="1" actId="20577"/>
        <pc:sldMkLst>
          <pc:docMk/>
          <pc:sldMk cId="0" sldId="262"/>
        </pc:sldMkLst>
        <pc:spChg chg="mod">
          <ac:chgData name="Hayley Tayler (RTM)" userId="98b05507-c7fd-4187-aedd-0ffc29a59a95" providerId="ADAL" clId="{DA0F4307-D1F8-43F2-AACF-C2A3899CEEB0}" dt="2025-09-22T10:34:05.419" v="1" actId="20577"/>
          <ac:spMkLst>
            <pc:docMk/>
            <pc:sldMk cId="0" sldId="262"/>
            <ac:spMk id="1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id="{3A757F4A-95BD-64E2-2AF1-0AFB4319A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>
            <a:extLst>
              <a:ext uri="{FF2B5EF4-FFF2-40B4-BE49-F238E27FC236}">
                <a16:creationId xmlns:a16="http://schemas.microsoft.com/office/drawing/2014/main" id="{7D7AA2C3-6B73-9444-DA91-5BD6507C99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>
            <a:extLst>
              <a:ext uri="{FF2B5EF4-FFF2-40B4-BE49-F238E27FC236}">
                <a16:creationId xmlns:a16="http://schemas.microsoft.com/office/drawing/2014/main" id="{5E8914CB-5014-3456-B5E4-AB6B1A61D9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>
            <a:extLst>
              <a:ext uri="{FF2B5EF4-FFF2-40B4-BE49-F238E27FC236}">
                <a16:creationId xmlns:a16="http://schemas.microsoft.com/office/drawing/2014/main" id="{65D92B16-D088-6CCD-F0E8-75C90A2D62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060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5BFAC194-6519-A97A-551A-B5B73729C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CD39E26-E45C-C4D6-A67C-A6C31ADA88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1512E3AC-34DB-091F-DE0B-F23AF8480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>
            <a:extLst>
              <a:ext uri="{FF2B5EF4-FFF2-40B4-BE49-F238E27FC236}">
                <a16:creationId xmlns:a16="http://schemas.microsoft.com/office/drawing/2014/main" id="{A790F7A0-6BD6-090A-141B-236919E07D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626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>
          <a:extLst>
            <a:ext uri="{FF2B5EF4-FFF2-40B4-BE49-F238E27FC236}">
              <a16:creationId xmlns:a16="http://schemas.microsoft.com/office/drawing/2014/main" id="{2136E08C-C67E-4C2A-045F-E49AE6ADC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:notes">
            <a:extLst>
              <a:ext uri="{FF2B5EF4-FFF2-40B4-BE49-F238E27FC236}">
                <a16:creationId xmlns:a16="http://schemas.microsoft.com/office/drawing/2014/main" id="{DEFCA1B8-D19C-7178-0F39-AC5BBE18EA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0:notes">
            <a:extLst>
              <a:ext uri="{FF2B5EF4-FFF2-40B4-BE49-F238E27FC236}">
                <a16:creationId xmlns:a16="http://schemas.microsoft.com/office/drawing/2014/main" id="{FA01B35D-6DE3-A163-C8EC-D5C5BD147B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:notes">
            <a:extLst>
              <a:ext uri="{FF2B5EF4-FFF2-40B4-BE49-F238E27FC236}">
                <a16:creationId xmlns:a16="http://schemas.microsoft.com/office/drawing/2014/main" id="{2F15F941-0487-529C-BBC8-2BEB437A13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32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72c0b40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372c0b401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3372c0b401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35421" y="95644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81800" y="1325773"/>
            <a:ext cx="5736146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rgbClr val="07293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FSEW: The freight decarbonisation specialists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600" dirty="0">
              <a:solidFill>
                <a:srgbClr val="07293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600" dirty="0">
              <a:solidFill>
                <a:srgbClr val="07293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51" y="509205"/>
            <a:ext cx="1241346" cy="2068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366245" y="4112231"/>
            <a:ext cx="67314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400" b="1" dirty="0">
                <a:solidFill>
                  <a:srgbClr val="072931"/>
                </a:solidFill>
                <a:latin typeface="Space Grotesk"/>
                <a:cs typeface="Space Grotesk"/>
                <a:sym typeface="Space Grotesk"/>
              </a:rPr>
              <a:t>Motor Transport </a:t>
            </a:r>
          </a:p>
          <a:p>
            <a:r>
              <a:rPr lang="en-GB" sz="2400" b="1" dirty="0">
                <a:solidFill>
                  <a:srgbClr val="072931"/>
                </a:solidFill>
                <a:latin typeface="Space Grotesk"/>
                <a:cs typeface="Space Grotesk"/>
                <a:sym typeface="Space Grotesk"/>
              </a:rPr>
              <a:t>Decarbonisation Summit 2025 by: </a:t>
            </a:r>
          </a:p>
          <a:p>
            <a:r>
              <a:rPr lang="en-GB" sz="2400" b="1" dirty="0">
                <a:solidFill>
                  <a:srgbClr val="072931"/>
                </a:solidFill>
                <a:latin typeface="Space Grotesk"/>
                <a:cs typeface="Space Grotesk"/>
                <a:sym typeface="Space Grotesk"/>
              </a:rPr>
              <a:t>Geoff Tomlinson, MD, FSEW</a:t>
            </a:r>
            <a:endParaRPr lang="en-GB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72931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</a:p>
        </p:txBody>
      </p:sp>
      <p:sp>
        <p:nvSpPr>
          <p:cNvPr id="108" name="Google Shape;108;p2"/>
          <p:cNvSpPr txBox="1"/>
          <p:nvPr/>
        </p:nvSpPr>
        <p:spPr>
          <a:xfrm>
            <a:off x="381800" y="6148760"/>
            <a:ext cx="22406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72931"/>
                </a:solidFill>
                <a:latin typeface="Space Grotesk"/>
                <a:ea typeface="Space Grotesk"/>
                <a:cs typeface="Space Grotesk"/>
                <a:sym typeface="Space Grotesk"/>
              </a:rPr>
              <a:t>24/09/2025</a:t>
            </a:r>
            <a:endParaRPr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D2D03-4ECC-1940-69FD-1F3867EE4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144" y="170136"/>
            <a:ext cx="1692192" cy="1692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216"/>
          </a:solidFill>
          <a:ln w="12700" cap="flat" cmpd="sng">
            <a:solidFill>
              <a:srgbClr val="0312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3463239" y="685912"/>
            <a:ext cx="52655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What have </a:t>
            </a:r>
            <a:r>
              <a:rPr lang="en-GB" sz="360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we learnt?</a:t>
            </a:r>
            <a:endParaRPr sz="360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583674" y="1857822"/>
            <a:ext cx="9187107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Partnerships are key (customers/truck manufacturers)</a:t>
            </a:r>
          </a:p>
        </p:txBody>
      </p:sp>
      <p:sp>
        <p:nvSpPr>
          <p:cNvPr id="213" name="Google Shape;213;p7"/>
          <p:cNvSpPr/>
          <p:nvPr/>
        </p:nvSpPr>
        <p:spPr>
          <a:xfrm>
            <a:off x="1583674" y="2900952"/>
            <a:ext cx="9187107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Some decision makers don’t care about the climate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583674" y="3957048"/>
            <a:ext cx="9187107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          Transport businesses will have to change the way they finance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1583674" y="5009671"/>
            <a:ext cx="9187107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           Decarbonising freight is a significant challenge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216" name="Google Shape;2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663" y="1932422"/>
            <a:ext cx="546957" cy="68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794" y="3040338"/>
            <a:ext cx="539826" cy="67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0891" y="4031366"/>
            <a:ext cx="539826" cy="67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250" y="5079250"/>
            <a:ext cx="547370" cy="68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93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7411" y="-626088"/>
            <a:ext cx="6136043" cy="46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1615" y="4584148"/>
            <a:ext cx="5747258" cy="709955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8"/>
          <p:cNvSpPr txBox="1"/>
          <p:nvPr/>
        </p:nvSpPr>
        <p:spPr>
          <a:xfrm>
            <a:off x="427524" y="1073088"/>
            <a:ext cx="96827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Why </a:t>
            </a:r>
            <a:r>
              <a:rPr lang="en-GB" sz="36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freight decarbonisation is difficult</a:t>
            </a:r>
            <a:endParaRPr sz="36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751" y="509205"/>
            <a:ext cx="1241346" cy="20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No alternative text description for this image">
            <a:extLst>
              <a:ext uri="{FF2B5EF4-FFF2-40B4-BE49-F238E27FC236}">
                <a16:creationId xmlns:a16="http://schemas.microsoft.com/office/drawing/2014/main" id="{E470B0BD-0351-15C5-3160-A33323EB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41" y="3030580"/>
            <a:ext cx="4403822" cy="2455770"/>
          </a:xfrm>
          <a:prstGeom prst="rect">
            <a:avLst/>
          </a:prstGeom>
          <a:noFill/>
          <a:effectLst>
            <a:glow>
              <a:schemeClr val="tx1">
                <a:alpha val="40000"/>
              </a:schemeClr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34;p9">
            <a:extLst>
              <a:ext uri="{FF2B5EF4-FFF2-40B4-BE49-F238E27FC236}">
                <a16:creationId xmlns:a16="http://schemas.microsoft.com/office/drawing/2014/main" id="{DE80EDC7-74A9-7708-D9AD-DA746F9ABF35}"/>
              </a:ext>
            </a:extLst>
          </p:cNvPr>
          <p:cNvSpPr txBox="1"/>
          <p:nvPr/>
        </p:nvSpPr>
        <p:spPr>
          <a:xfrm>
            <a:off x="478053" y="2145176"/>
            <a:ext cx="899309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bg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It requires significant investment of time,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bg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money and infrastructural change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3" name="Google Shape;235;p9">
            <a:extLst>
              <a:ext uri="{FF2B5EF4-FFF2-40B4-BE49-F238E27FC236}">
                <a16:creationId xmlns:a16="http://schemas.microsoft.com/office/drawing/2014/main" id="{81EB39B9-0049-A2A3-BFB4-84E123C4A11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5751" y="3573696"/>
            <a:ext cx="2020186" cy="27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6;p9">
            <a:extLst>
              <a:ext uri="{FF2B5EF4-FFF2-40B4-BE49-F238E27FC236}">
                <a16:creationId xmlns:a16="http://schemas.microsoft.com/office/drawing/2014/main" id="{199BDC8A-C6FA-6D40-E49E-842896F1DA42}"/>
              </a:ext>
            </a:extLst>
          </p:cNvPr>
          <p:cNvSpPr txBox="1"/>
          <p:nvPr/>
        </p:nvSpPr>
        <p:spPr>
          <a:xfrm>
            <a:off x="684605" y="4957320"/>
            <a:ext cx="176500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Changing what already works can seem like a huge risk</a:t>
            </a:r>
            <a:endParaRPr/>
          </a:p>
        </p:txBody>
      </p:sp>
      <p:pic>
        <p:nvPicPr>
          <p:cNvPr id="5" name="Google Shape;237;p9">
            <a:extLst>
              <a:ext uri="{FF2B5EF4-FFF2-40B4-BE49-F238E27FC236}">
                <a16:creationId xmlns:a16="http://schemas.microsoft.com/office/drawing/2014/main" id="{27A45171-A45A-DAFB-B7FE-923C4C0F2CB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3527" y="3573696"/>
            <a:ext cx="2020186" cy="27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38;p9">
            <a:extLst>
              <a:ext uri="{FF2B5EF4-FFF2-40B4-BE49-F238E27FC236}">
                <a16:creationId xmlns:a16="http://schemas.microsoft.com/office/drawing/2014/main" id="{968D1E77-6063-2F0D-68AF-AA9A6237C990}"/>
              </a:ext>
            </a:extLst>
          </p:cNvPr>
          <p:cNvSpPr txBox="1"/>
          <p:nvPr/>
        </p:nvSpPr>
        <p:spPr>
          <a:xfrm>
            <a:off x="2832381" y="4957320"/>
            <a:ext cx="1764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Trying to change </a:t>
            </a:r>
            <a:r>
              <a:rPr lang="en-GB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people's</a:t>
            </a: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opinions can be difficult</a:t>
            </a:r>
            <a:endParaRPr dirty="0"/>
          </a:p>
        </p:txBody>
      </p:sp>
      <p:pic>
        <p:nvPicPr>
          <p:cNvPr id="7" name="Google Shape;239;p9">
            <a:extLst>
              <a:ext uri="{FF2B5EF4-FFF2-40B4-BE49-F238E27FC236}">
                <a16:creationId xmlns:a16="http://schemas.microsoft.com/office/drawing/2014/main" id="{CC430BFB-DD50-7CCE-0D7B-B851C7D3521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1304" y="3573696"/>
            <a:ext cx="2020186" cy="27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0;p9">
            <a:extLst>
              <a:ext uri="{FF2B5EF4-FFF2-40B4-BE49-F238E27FC236}">
                <a16:creationId xmlns:a16="http://schemas.microsoft.com/office/drawing/2014/main" id="{95A5EE05-BCB7-2C97-154B-0384B59DFBF3}"/>
              </a:ext>
            </a:extLst>
          </p:cNvPr>
          <p:cNvSpPr txBox="1"/>
          <p:nvPr/>
        </p:nvSpPr>
        <p:spPr>
          <a:xfrm>
            <a:off x="4980158" y="4957320"/>
            <a:ext cx="176500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Different skillsets are required (logistics/ sustainability)</a:t>
            </a:r>
            <a:endParaRPr sz="1400" dirty="0">
              <a:solidFill>
                <a:srgbClr val="1E1E1E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9" name="Google Shape;241;p9">
            <a:extLst>
              <a:ext uri="{FF2B5EF4-FFF2-40B4-BE49-F238E27FC236}">
                <a16:creationId xmlns:a16="http://schemas.microsoft.com/office/drawing/2014/main" id="{FDEFA382-6387-D163-CEFC-99C24B05B4A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7038" y="3919467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42;p9">
            <a:extLst>
              <a:ext uri="{FF2B5EF4-FFF2-40B4-BE49-F238E27FC236}">
                <a16:creationId xmlns:a16="http://schemas.microsoft.com/office/drawing/2014/main" id="{CE6D3F6E-7068-2C36-7A50-0F553DE38B6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4313" y="3906404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3;p9">
            <a:extLst>
              <a:ext uri="{FF2B5EF4-FFF2-40B4-BE49-F238E27FC236}">
                <a16:creationId xmlns:a16="http://schemas.microsoft.com/office/drawing/2014/main" id="{524B8C8B-81C7-5012-539F-4B0B57FBAC3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72090" y="3906404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45;p9">
            <a:extLst>
              <a:ext uri="{FF2B5EF4-FFF2-40B4-BE49-F238E27FC236}">
                <a16:creationId xmlns:a16="http://schemas.microsoft.com/office/drawing/2014/main" id="{0108888D-2805-0BDF-E08A-8DE0645BABB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4605" y="3722254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46;p9">
            <a:extLst>
              <a:ext uri="{FF2B5EF4-FFF2-40B4-BE49-F238E27FC236}">
                <a16:creationId xmlns:a16="http://schemas.microsoft.com/office/drawing/2014/main" id="{D8789989-21E6-CABE-578B-2890078AA1E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32381" y="3722254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47;p9">
            <a:extLst>
              <a:ext uri="{FF2B5EF4-FFF2-40B4-BE49-F238E27FC236}">
                <a16:creationId xmlns:a16="http://schemas.microsoft.com/office/drawing/2014/main" id="{C1BC5683-1397-FA3E-DE6D-3306709351B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80158" y="3722254"/>
            <a:ext cx="495300" cy="6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93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/>
          <p:nvPr/>
        </p:nvSpPr>
        <p:spPr>
          <a:xfrm>
            <a:off x="394488" y="1166098"/>
            <a:ext cx="1176952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Strategic freight decarbonisation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is the difference</a:t>
            </a:r>
            <a:endParaRPr sz="44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751" y="509205"/>
            <a:ext cx="1241346" cy="20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5276" y="-514121"/>
            <a:ext cx="6136043" cy="46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1615" y="4584148"/>
            <a:ext cx="5747258" cy="709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63;p15">
            <a:extLst>
              <a:ext uri="{FF2B5EF4-FFF2-40B4-BE49-F238E27FC236}">
                <a16:creationId xmlns:a16="http://schemas.microsoft.com/office/drawing/2014/main" id="{19DA374B-B805-0D74-3A7E-B4649C60648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634" y="2854387"/>
            <a:ext cx="2020186" cy="27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64;p15">
            <a:extLst>
              <a:ext uri="{FF2B5EF4-FFF2-40B4-BE49-F238E27FC236}">
                <a16:creationId xmlns:a16="http://schemas.microsoft.com/office/drawing/2014/main" id="{F97323A7-4BEC-C6AD-640E-CA1E19404E91}"/>
              </a:ext>
            </a:extLst>
          </p:cNvPr>
          <p:cNvSpPr txBox="1"/>
          <p:nvPr/>
        </p:nvSpPr>
        <p:spPr>
          <a:xfrm>
            <a:off x="394488" y="4238011"/>
            <a:ext cx="17650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Legislation is inevitable, and infrastructure will require future-proofing investment</a:t>
            </a:r>
            <a:endParaRPr/>
          </a:p>
        </p:txBody>
      </p:sp>
      <p:pic>
        <p:nvPicPr>
          <p:cNvPr id="4" name="Google Shape;265;p15">
            <a:extLst>
              <a:ext uri="{FF2B5EF4-FFF2-40B4-BE49-F238E27FC236}">
                <a16:creationId xmlns:a16="http://schemas.microsoft.com/office/drawing/2014/main" id="{23AF4305-D05D-E094-ED91-A46A9FC21DE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93410" y="2854387"/>
            <a:ext cx="2020186" cy="27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6;p15">
            <a:extLst>
              <a:ext uri="{FF2B5EF4-FFF2-40B4-BE49-F238E27FC236}">
                <a16:creationId xmlns:a16="http://schemas.microsoft.com/office/drawing/2014/main" id="{24A0E5D7-AB63-0172-AFA7-1D8972802EAA}"/>
              </a:ext>
            </a:extLst>
          </p:cNvPr>
          <p:cNvSpPr txBox="1"/>
          <p:nvPr/>
        </p:nvSpPr>
        <p:spPr>
          <a:xfrm>
            <a:off x="2542264" y="4238011"/>
            <a:ext cx="17650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Lack of Scope 3 accounting means missing out on commercial opportunities</a:t>
            </a:r>
            <a:endParaRPr/>
          </a:p>
        </p:txBody>
      </p:sp>
      <p:pic>
        <p:nvPicPr>
          <p:cNvPr id="6" name="Google Shape;267;p15">
            <a:extLst>
              <a:ext uri="{FF2B5EF4-FFF2-40B4-BE49-F238E27FC236}">
                <a16:creationId xmlns:a16="http://schemas.microsoft.com/office/drawing/2014/main" id="{9A3D3458-F569-CAFF-A7B5-AFE02D3CF7A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1187" y="2854387"/>
            <a:ext cx="2020186" cy="27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8;p15">
            <a:extLst>
              <a:ext uri="{FF2B5EF4-FFF2-40B4-BE49-F238E27FC236}">
                <a16:creationId xmlns:a16="http://schemas.microsoft.com/office/drawing/2014/main" id="{1C00CD80-614E-4C5D-E090-520088AD85FE}"/>
              </a:ext>
            </a:extLst>
          </p:cNvPr>
          <p:cNvSpPr txBox="1"/>
          <p:nvPr/>
        </p:nvSpPr>
        <p:spPr>
          <a:xfrm>
            <a:off x="4690041" y="4238011"/>
            <a:ext cx="17650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Changing customer attitudes demand authentic green credentials</a:t>
            </a:r>
            <a:endParaRPr/>
          </a:p>
        </p:txBody>
      </p:sp>
      <p:pic>
        <p:nvPicPr>
          <p:cNvPr id="8" name="Google Shape;269;p15">
            <a:extLst>
              <a:ext uri="{FF2B5EF4-FFF2-40B4-BE49-F238E27FC236}">
                <a16:creationId xmlns:a16="http://schemas.microsoft.com/office/drawing/2014/main" id="{E6E3B554-0440-D5BA-D417-096EBF92821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6921" y="3200158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0;p15">
            <a:extLst>
              <a:ext uri="{FF2B5EF4-FFF2-40B4-BE49-F238E27FC236}">
                <a16:creationId xmlns:a16="http://schemas.microsoft.com/office/drawing/2014/main" id="{031E117F-C213-608F-7BBA-6709914CD37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34196" y="3187095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1;p15">
            <a:extLst>
              <a:ext uri="{FF2B5EF4-FFF2-40B4-BE49-F238E27FC236}">
                <a16:creationId xmlns:a16="http://schemas.microsoft.com/office/drawing/2014/main" id="{D832EFCA-C731-ADA8-6334-7A278F2C605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1973" y="3187095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3;p15">
            <a:extLst>
              <a:ext uri="{FF2B5EF4-FFF2-40B4-BE49-F238E27FC236}">
                <a16:creationId xmlns:a16="http://schemas.microsoft.com/office/drawing/2014/main" id="{2393BA3C-2BCF-6B14-6E6F-8C20DF30FA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0229" y="2854387"/>
            <a:ext cx="2020186" cy="27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74;p15">
            <a:extLst>
              <a:ext uri="{FF2B5EF4-FFF2-40B4-BE49-F238E27FC236}">
                <a16:creationId xmlns:a16="http://schemas.microsoft.com/office/drawing/2014/main" id="{2D32120D-F819-7C4B-FD99-DA9D4CF6C8A7}"/>
              </a:ext>
            </a:extLst>
          </p:cNvPr>
          <p:cNvSpPr txBox="1"/>
          <p:nvPr/>
        </p:nvSpPr>
        <p:spPr>
          <a:xfrm>
            <a:off x="6859083" y="4238011"/>
            <a:ext cx="17650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Successful adoption could mean retaining &amp; expanding customer base</a:t>
            </a:r>
            <a:endParaRPr/>
          </a:p>
        </p:txBody>
      </p:sp>
      <p:pic>
        <p:nvPicPr>
          <p:cNvPr id="13" name="Google Shape;275;p15">
            <a:extLst>
              <a:ext uri="{FF2B5EF4-FFF2-40B4-BE49-F238E27FC236}">
                <a16:creationId xmlns:a16="http://schemas.microsoft.com/office/drawing/2014/main" id="{680E6126-474C-6510-55CD-B106C3F45D0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51015" y="3187095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76;p15">
            <a:extLst>
              <a:ext uri="{FF2B5EF4-FFF2-40B4-BE49-F238E27FC236}">
                <a16:creationId xmlns:a16="http://schemas.microsoft.com/office/drawing/2014/main" id="{72323F0A-3580-2DB5-0441-1F91F0FA25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9271" y="2854387"/>
            <a:ext cx="2020186" cy="27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77;p15">
            <a:extLst>
              <a:ext uri="{FF2B5EF4-FFF2-40B4-BE49-F238E27FC236}">
                <a16:creationId xmlns:a16="http://schemas.microsoft.com/office/drawing/2014/main" id="{348EBB0B-5430-78C2-1E60-D31E523BC936}"/>
              </a:ext>
            </a:extLst>
          </p:cNvPr>
          <p:cNvSpPr txBox="1"/>
          <p:nvPr/>
        </p:nvSpPr>
        <p:spPr>
          <a:xfrm>
            <a:off x="9028125" y="4238011"/>
            <a:ext cx="17650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Failing to adapt now poses an even greater risk</a:t>
            </a:r>
            <a:endParaRPr dirty="0"/>
          </a:p>
        </p:txBody>
      </p:sp>
      <p:pic>
        <p:nvPicPr>
          <p:cNvPr id="16" name="Google Shape;278;p15">
            <a:extLst>
              <a:ext uri="{FF2B5EF4-FFF2-40B4-BE49-F238E27FC236}">
                <a16:creationId xmlns:a16="http://schemas.microsoft.com/office/drawing/2014/main" id="{B5511389-047B-F1C0-C340-7BEEBCE4213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0057" y="3187095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79;p15">
            <a:extLst>
              <a:ext uri="{FF2B5EF4-FFF2-40B4-BE49-F238E27FC236}">
                <a16:creationId xmlns:a16="http://schemas.microsoft.com/office/drawing/2014/main" id="{C6227072-D016-D7BC-3FE0-F745ECF9C76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4488" y="3016008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80;p15">
            <a:extLst>
              <a:ext uri="{FF2B5EF4-FFF2-40B4-BE49-F238E27FC236}">
                <a16:creationId xmlns:a16="http://schemas.microsoft.com/office/drawing/2014/main" id="{E2603396-00B4-14C7-4D48-3C10FEEF538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42264" y="3016008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81;p15">
            <a:extLst>
              <a:ext uri="{FF2B5EF4-FFF2-40B4-BE49-F238E27FC236}">
                <a16:creationId xmlns:a16="http://schemas.microsoft.com/office/drawing/2014/main" id="{8FB2BE9C-CC9F-C79A-B4F4-2AA7E750B45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90041" y="3016008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82;p15">
            <a:extLst>
              <a:ext uri="{FF2B5EF4-FFF2-40B4-BE49-F238E27FC236}">
                <a16:creationId xmlns:a16="http://schemas.microsoft.com/office/drawing/2014/main" id="{52E895F8-9404-3413-641D-F73A7EA263D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59083" y="3016008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83;p15">
            <a:extLst>
              <a:ext uri="{FF2B5EF4-FFF2-40B4-BE49-F238E27FC236}">
                <a16:creationId xmlns:a16="http://schemas.microsoft.com/office/drawing/2014/main" id="{A178EB58-9751-6915-BBAD-324D4F0841B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06714" y="3016008"/>
            <a:ext cx="495300" cy="6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29E2FE2C-85DA-1E2D-7E51-13DB70819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>
            <a:extLst>
              <a:ext uri="{FF2B5EF4-FFF2-40B4-BE49-F238E27FC236}">
                <a16:creationId xmlns:a16="http://schemas.microsoft.com/office/drawing/2014/main" id="{275E706F-0E99-7E1D-4308-4E6FCCEB14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216"/>
          </a:solidFill>
          <a:ln w="12700" cap="flat" cmpd="sng">
            <a:solidFill>
              <a:srgbClr val="0312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>
            <a:extLst>
              <a:ext uri="{FF2B5EF4-FFF2-40B4-BE49-F238E27FC236}">
                <a16:creationId xmlns:a16="http://schemas.microsoft.com/office/drawing/2014/main" id="{1F4C78E1-0D7F-0904-3040-5CBD67EB3C97}"/>
              </a:ext>
            </a:extLst>
          </p:cNvPr>
          <p:cNvSpPr txBox="1"/>
          <p:nvPr/>
        </p:nvSpPr>
        <p:spPr>
          <a:xfrm>
            <a:off x="485256" y="538895"/>
            <a:ext cx="107923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36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Client </a:t>
            </a:r>
            <a:r>
              <a:rPr lang="en-GB" sz="36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Benefits : Quality of Execution</a:t>
            </a:r>
          </a:p>
        </p:txBody>
      </p:sp>
      <p:sp>
        <p:nvSpPr>
          <p:cNvPr id="212" name="Google Shape;212;p7">
            <a:extLst>
              <a:ext uri="{FF2B5EF4-FFF2-40B4-BE49-F238E27FC236}">
                <a16:creationId xmlns:a16="http://schemas.microsoft.com/office/drawing/2014/main" id="{8CA76A4D-AFA9-6A63-1DB0-3BD5A98CF63F}"/>
              </a:ext>
            </a:extLst>
          </p:cNvPr>
          <p:cNvSpPr/>
          <p:nvPr/>
        </p:nvSpPr>
        <p:spPr>
          <a:xfrm>
            <a:off x="1583674" y="1521503"/>
            <a:ext cx="9187107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Lower Emissions in their supply chain 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3" name="Google Shape;213;p7">
            <a:extLst>
              <a:ext uri="{FF2B5EF4-FFF2-40B4-BE49-F238E27FC236}">
                <a16:creationId xmlns:a16="http://schemas.microsoft.com/office/drawing/2014/main" id="{54EF81BC-11DE-8E94-3D38-CA99FF20F1A2}"/>
              </a:ext>
            </a:extLst>
          </p:cNvPr>
          <p:cNvSpPr/>
          <p:nvPr/>
        </p:nvSpPr>
        <p:spPr>
          <a:xfrm>
            <a:off x="1583675" y="2610528"/>
            <a:ext cx="9187104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Compliance with tightening ESG requirements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4" name="Google Shape;214;p7">
            <a:extLst>
              <a:ext uri="{FF2B5EF4-FFF2-40B4-BE49-F238E27FC236}">
                <a16:creationId xmlns:a16="http://schemas.microsoft.com/office/drawing/2014/main" id="{5E112A2D-252C-D3A8-BAD8-2742ADA2DCD2}"/>
              </a:ext>
            </a:extLst>
          </p:cNvPr>
          <p:cNvSpPr/>
          <p:nvPr/>
        </p:nvSpPr>
        <p:spPr>
          <a:xfrm>
            <a:off x="1583673" y="3620728"/>
            <a:ext cx="9187107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 Transparent and audited reporting for stakeholders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5" name="Google Shape;215;p7">
            <a:extLst>
              <a:ext uri="{FF2B5EF4-FFF2-40B4-BE49-F238E27FC236}">
                <a16:creationId xmlns:a16="http://schemas.microsoft.com/office/drawing/2014/main" id="{E4E762A8-748F-D3F2-1F90-1FBA10A47659}"/>
              </a:ext>
            </a:extLst>
          </p:cNvPr>
          <p:cNvSpPr/>
          <p:nvPr/>
        </p:nvSpPr>
        <p:spPr>
          <a:xfrm>
            <a:off x="1583672" y="4709753"/>
            <a:ext cx="9187107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           Scope 3 emission reduction without disrupting operations and 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maintaining on time delivery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216" name="Google Shape;216;p7">
            <a:extLst>
              <a:ext uri="{FF2B5EF4-FFF2-40B4-BE49-F238E27FC236}">
                <a16:creationId xmlns:a16="http://schemas.microsoft.com/office/drawing/2014/main" id="{231F6B65-A14A-9A8C-0630-9316CEAB0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663" y="1596103"/>
            <a:ext cx="546957" cy="68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>
            <a:extLst>
              <a:ext uri="{FF2B5EF4-FFF2-40B4-BE49-F238E27FC236}">
                <a16:creationId xmlns:a16="http://schemas.microsoft.com/office/drawing/2014/main" id="{FDEA8017-C0C6-1D86-40A5-7751621175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0891" y="2669946"/>
            <a:ext cx="539826" cy="67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>
            <a:extLst>
              <a:ext uri="{FF2B5EF4-FFF2-40B4-BE49-F238E27FC236}">
                <a16:creationId xmlns:a16="http://schemas.microsoft.com/office/drawing/2014/main" id="{0FC2D5E7-C60A-8F18-B96C-A693BFDB9C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0891" y="3695047"/>
            <a:ext cx="539826" cy="67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>
            <a:extLst>
              <a:ext uri="{FF2B5EF4-FFF2-40B4-BE49-F238E27FC236}">
                <a16:creationId xmlns:a16="http://schemas.microsoft.com/office/drawing/2014/main" id="{B9786A20-EEDB-1C4E-C40C-3BC1B81F471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250" y="4742931"/>
            <a:ext cx="547370" cy="687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2;p7">
            <a:extLst>
              <a:ext uri="{FF2B5EF4-FFF2-40B4-BE49-F238E27FC236}">
                <a16:creationId xmlns:a16="http://schemas.microsoft.com/office/drawing/2014/main" id="{F6006B97-E02E-C9AF-DD15-2BA139AC7B76}"/>
              </a:ext>
            </a:extLst>
          </p:cNvPr>
          <p:cNvSpPr/>
          <p:nvPr/>
        </p:nvSpPr>
        <p:spPr>
          <a:xfrm>
            <a:off x="1583671" y="5694798"/>
            <a:ext cx="9187107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Assisting clients to achieve their own scope 3 targets ( Some companies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have internal carbon tax)      </a:t>
            </a:r>
          </a:p>
        </p:txBody>
      </p:sp>
      <p:pic>
        <p:nvPicPr>
          <p:cNvPr id="4" name="Google Shape;217;p7">
            <a:extLst>
              <a:ext uri="{FF2B5EF4-FFF2-40B4-BE49-F238E27FC236}">
                <a16:creationId xmlns:a16="http://schemas.microsoft.com/office/drawing/2014/main" id="{701DD2CE-7FD1-8B28-27AA-4BFF112DB7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0891" y="5783706"/>
            <a:ext cx="539826" cy="678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30169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4528" y="-353843"/>
            <a:ext cx="12821055" cy="721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4919" y="6242906"/>
            <a:ext cx="1638218" cy="2934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98;p20">
            <a:extLst>
              <a:ext uri="{FF2B5EF4-FFF2-40B4-BE49-F238E27FC236}">
                <a16:creationId xmlns:a16="http://schemas.microsoft.com/office/drawing/2014/main" id="{E9B6BDD3-3729-ADBF-A2BC-CBAE453B30BA}"/>
              </a:ext>
            </a:extLst>
          </p:cNvPr>
          <p:cNvSpPr txBox="1"/>
          <p:nvPr/>
        </p:nvSpPr>
        <p:spPr>
          <a:xfrm>
            <a:off x="3561159" y="2878116"/>
            <a:ext cx="484573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Any </a:t>
            </a:r>
            <a:r>
              <a:rPr lang="en-GB" sz="44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Questions?</a:t>
            </a:r>
          </a:p>
        </p:txBody>
      </p:sp>
      <p:sp>
        <p:nvSpPr>
          <p:cNvPr id="3" name="Google Shape;426;p24">
            <a:extLst>
              <a:ext uri="{FF2B5EF4-FFF2-40B4-BE49-F238E27FC236}">
                <a16:creationId xmlns:a16="http://schemas.microsoft.com/office/drawing/2014/main" id="{9A68D7B4-FB01-E04D-D8CE-6B6253819C3F}"/>
              </a:ext>
            </a:extLst>
          </p:cNvPr>
          <p:cNvSpPr txBox="1"/>
          <p:nvPr/>
        </p:nvSpPr>
        <p:spPr>
          <a:xfrm>
            <a:off x="3782625" y="4718721"/>
            <a:ext cx="42135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4EFF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Geoff Tomlinson</a:t>
            </a:r>
            <a:endParaRPr sz="1600" dirty="0"/>
          </a:p>
        </p:txBody>
      </p:sp>
      <p:sp>
        <p:nvSpPr>
          <p:cNvPr id="5" name="Google Shape;428;p24">
            <a:extLst>
              <a:ext uri="{FF2B5EF4-FFF2-40B4-BE49-F238E27FC236}">
                <a16:creationId xmlns:a16="http://schemas.microsoft.com/office/drawing/2014/main" id="{F8CE6D83-26B5-2305-6439-5F950498F718}"/>
              </a:ext>
            </a:extLst>
          </p:cNvPr>
          <p:cNvSpPr txBox="1"/>
          <p:nvPr/>
        </p:nvSpPr>
        <p:spPr>
          <a:xfrm>
            <a:off x="3371860" y="5057235"/>
            <a:ext cx="503503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4EFF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07814 009 191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4EFF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geoff.tomlinson@fsew.com</a:t>
            </a:r>
            <a:endParaRPr sz="1600" dirty="0">
              <a:solidFill>
                <a:srgbClr val="F4EFF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4EFF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www.fsew.com</a:t>
            </a:r>
            <a:endParaRPr sz="1600" dirty="0">
              <a:solidFill>
                <a:srgbClr val="F4EFF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C5AFD-8515-EA66-11FA-2A3592CAE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4527" y="-302487"/>
            <a:ext cx="12821054" cy="2537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216"/>
          </a:solidFill>
          <a:ln w="12700" cap="flat" cmpd="sng">
            <a:solidFill>
              <a:srgbClr val="0312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-766374" y="384752"/>
            <a:ext cx="52655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Who are </a:t>
            </a:r>
            <a:r>
              <a:rPr lang="en-GB" sz="36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FSEW?</a:t>
            </a:r>
            <a:endParaRPr sz="36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583674" y="1857822"/>
            <a:ext cx="9024651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  Founded in July 2002</a:t>
            </a:r>
            <a:endParaRPr sz="18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1583674" y="2904424"/>
            <a:ext cx="9024651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            Integrated worldwide freight forwarder with our own fleet of trucks</a:t>
            </a:r>
            <a:endParaRPr/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663" y="1941383"/>
            <a:ext cx="539826" cy="67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663" y="2978743"/>
            <a:ext cx="539826" cy="67824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1583674" y="3957048"/>
            <a:ext cx="9024651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            Wide range of SME and blue-chip customers</a:t>
            </a:r>
            <a:endParaRPr sz="18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663" y="4031367"/>
            <a:ext cx="539826" cy="6782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1583674" y="5009671"/>
            <a:ext cx="9024651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            First in </a:t>
            </a:r>
            <a:r>
              <a:rPr lang="en-GB" sz="1800" u="none" strike="noStrike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the </a:t>
            </a: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UK, to launch fully electric heavy </a:t>
            </a:r>
            <a:r>
              <a:rPr lang="en-GB" sz="1800" u="none" strike="noStrike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freight </a:t>
            </a: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trucks</a:t>
            </a:r>
            <a:endParaRPr dirty="0"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7119" y="5079251"/>
            <a:ext cx="547370" cy="6877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4;p4">
            <a:extLst>
              <a:ext uri="{FF2B5EF4-FFF2-40B4-BE49-F238E27FC236}">
                <a16:creationId xmlns:a16="http://schemas.microsoft.com/office/drawing/2014/main" id="{1282C766-F62E-B2C3-E626-8DB89DDD86C9}"/>
              </a:ext>
            </a:extLst>
          </p:cNvPr>
          <p:cNvSpPr/>
          <p:nvPr/>
        </p:nvSpPr>
        <p:spPr>
          <a:xfrm>
            <a:off x="1583673" y="6031117"/>
            <a:ext cx="9024651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  Fleet Composition – 100% Biomethane CNG trucks, </a:t>
            </a:r>
            <a:r>
              <a:rPr lang="en-GB" sz="1800" dirty="0" err="1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eHGVs</a:t>
            </a: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&amp; LSTs</a:t>
            </a:r>
            <a:endParaRPr dirty="0"/>
          </a:p>
        </p:txBody>
      </p:sp>
      <p:pic>
        <p:nvPicPr>
          <p:cNvPr id="3" name="Google Shape;135;p4">
            <a:extLst>
              <a:ext uri="{FF2B5EF4-FFF2-40B4-BE49-F238E27FC236}">
                <a16:creationId xmlns:a16="http://schemas.microsoft.com/office/drawing/2014/main" id="{63FDDBBD-CB08-4D8C-D9DF-69622D3CD7D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4483" y="6100697"/>
            <a:ext cx="547370" cy="6877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7;p4">
            <a:extLst>
              <a:ext uri="{FF2B5EF4-FFF2-40B4-BE49-F238E27FC236}">
                <a16:creationId xmlns:a16="http://schemas.microsoft.com/office/drawing/2014/main" id="{DAE6884E-F020-53AB-44A3-770D8FD71CB6}"/>
              </a:ext>
            </a:extLst>
          </p:cNvPr>
          <p:cNvSpPr txBox="1"/>
          <p:nvPr/>
        </p:nvSpPr>
        <p:spPr>
          <a:xfrm>
            <a:off x="1172323" y="1021446"/>
            <a:ext cx="1101967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The UK’s first fully diesel-free </a:t>
            </a:r>
            <a:r>
              <a:rPr lang="en-GB" sz="36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Freight Forwarder</a:t>
            </a:r>
            <a:endParaRPr sz="36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5" name="Google Shape;145;p5">
            <a:extLst>
              <a:ext uri="{FF2B5EF4-FFF2-40B4-BE49-F238E27FC236}">
                <a16:creationId xmlns:a16="http://schemas.microsoft.com/office/drawing/2014/main" id="{76D4807A-FADB-09E5-A5D9-CD0B15D78A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86310" y="795705"/>
            <a:ext cx="1241346" cy="206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65566F2A-6AE8-BFDF-9568-84F848AC4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78B66451-2E22-1938-F35C-015532F65698}"/>
              </a:ext>
            </a:extLst>
          </p:cNvPr>
          <p:cNvSpPr/>
          <p:nvPr/>
        </p:nvSpPr>
        <p:spPr>
          <a:xfrm>
            <a:off x="0" y="0"/>
            <a:ext cx="12359148" cy="6858000"/>
          </a:xfrm>
          <a:prstGeom prst="rect">
            <a:avLst/>
          </a:prstGeom>
          <a:solidFill>
            <a:srgbClr val="031216"/>
          </a:solidFill>
          <a:ln w="12700" cap="flat" cmpd="sng">
            <a:solidFill>
              <a:srgbClr val="0312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>
            <a:extLst>
              <a:ext uri="{FF2B5EF4-FFF2-40B4-BE49-F238E27FC236}">
                <a16:creationId xmlns:a16="http://schemas.microsoft.com/office/drawing/2014/main" id="{3C37D4E8-9897-FCA8-9BF3-E6DADBE57881}"/>
              </a:ext>
            </a:extLst>
          </p:cNvPr>
          <p:cNvSpPr txBox="1"/>
          <p:nvPr/>
        </p:nvSpPr>
        <p:spPr>
          <a:xfrm>
            <a:off x="173252" y="763903"/>
            <a:ext cx="82113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Why </a:t>
            </a:r>
            <a:r>
              <a:rPr lang="en-GB" sz="36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freight decarbonisation?</a:t>
            </a:r>
            <a:endParaRPr sz="36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43" name="Google Shape;143;p5">
            <a:extLst>
              <a:ext uri="{FF2B5EF4-FFF2-40B4-BE49-F238E27FC236}">
                <a16:creationId xmlns:a16="http://schemas.microsoft.com/office/drawing/2014/main" id="{6C821F3F-EC26-7794-D59C-933613D9DB76}"/>
              </a:ext>
            </a:extLst>
          </p:cNvPr>
          <p:cNvSpPr txBox="1"/>
          <p:nvPr/>
        </p:nvSpPr>
        <p:spPr>
          <a:xfrm>
            <a:off x="1200733" y="3160181"/>
            <a:ext cx="97905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“Cardiff’s global warning”</a:t>
            </a:r>
            <a:endParaRPr sz="60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44" name="Google Shape;144;p5">
            <a:extLst>
              <a:ext uri="{FF2B5EF4-FFF2-40B4-BE49-F238E27FC236}">
                <a16:creationId xmlns:a16="http://schemas.microsoft.com/office/drawing/2014/main" id="{13AABD08-3523-E72D-F75C-7F709BD14E9A}"/>
              </a:ext>
            </a:extLst>
          </p:cNvPr>
          <p:cNvSpPr txBox="1"/>
          <p:nvPr/>
        </p:nvSpPr>
        <p:spPr>
          <a:xfrm>
            <a:off x="153362" y="4815249"/>
            <a:ext cx="82113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Capital named UK city most at risk from climate change in worrying new report.</a:t>
            </a:r>
            <a:endParaRPr sz="32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145" name="Google Shape;145;p5">
            <a:extLst>
              <a:ext uri="{FF2B5EF4-FFF2-40B4-BE49-F238E27FC236}">
                <a16:creationId xmlns:a16="http://schemas.microsoft.com/office/drawing/2014/main" id="{40150CCC-A9D7-7E8B-B4EE-75437B681B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0594" y="660457"/>
            <a:ext cx="1241346" cy="2068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2;p5">
            <a:extLst>
              <a:ext uri="{FF2B5EF4-FFF2-40B4-BE49-F238E27FC236}">
                <a16:creationId xmlns:a16="http://schemas.microsoft.com/office/drawing/2014/main" id="{80277C43-B804-475B-21BC-4C92C2B96643}"/>
              </a:ext>
            </a:extLst>
          </p:cNvPr>
          <p:cNvSpPr txBox="1"/>
          <p:nvPr/>
        </p:nvSpPr>
        <p:spPr>
          <a:xfrm>
            <a:off x="173252" y="2543698"/>
            <a:ext cx="82113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The challenge:</a:t>
            </a:r>
            <a:endParaRPr sz="36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" name="Google Shape;142;p5">
            <a:extLst>
              <a:ext uri="{FF2B5EF4-FFF2-40B4-BE49-F238E27FC236}">
                <a16:creationId xmlns:a16="http://schemas.microsoft.com/office/drawing/2014/main" id="{4C36EE6D-CB4C-59DF-5AEA-805CDB0B2E58}"/>
              </a:ext>
            </a:extLst>
          </p:cNvPr>
          <p:cNvSpPr txBox="1"/>
          <p:nvPr/>
        </p:nvSpPr>
        <p:spPr>
          <a:xfrm>
            <a:off x="4147837" y="1335836"/>
            <a:ext cx="82113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Why </a:t>
            </a:r>
            <a:r>
              <a:rPr lang="en-GB" sz="36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clean transport matters?</a:t>
            </a:r>
            <a:endParaRPr sz="36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5" name="Picture 4" descr="Smoke coming out of a factory&#10;&#10;AI-generated content may be incorrect.">
            <a:extLst>
              <a:ext uri="{FF2B5EF4-FFF2-40B4-BE49-F238E27FC236}">
                <a16:creationId xmlns:a16="http://schemas.microsoft.com/office/drawing/2014/main" id="{5D2A8E7D-C906-E81B-2486-8DEBD0BCA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90" y="4671126"/>
            <a:ext cx="3945998" cy="218687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9403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682538" y="685912"/>
            <a:ext cx="82113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31216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Our journey so far</a:t>
            </a:r>
            <a:endParaRPr sz="3600" dirty="0">
              <a:solidFill>
                <a:srgbClr val="03121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314" y="2700680"/>
            <a:ext cx="2020186" cy="27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935663" y="4360760"/>
            <a:ext cx="1765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The electric truck journey begins</a:t>
            </a:r>
            <a:endParaRPr sz="1400" dirty="0">
              <a:solidFill>
                <a:srgbClr val="1E1E1E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935663" y="3648387"/>
            <a:ext cx="1690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2017</a:t>
            </a:r>
            <a:endParaRPr sz="32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585" y="2700680"/>
            <a:ext cx="2020186" cy="27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3083439" y="4360760"/>
            <a:ext cx="17650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FSEW team </a:t>
            </a:r>
            <a:endParaRPr sz="1400">
              <a:solidFill>
                <a:srgbClr val="1E1E1E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reactions</a:t>
            </a:r>
            <a:endParaRPr sz="1400">
              <a:solidFill>
                <a:srgbClr val="1E1E1E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3083439" y="3648387"/>
            <a:ext cx="1690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2017</a:t>
            </a:r>
            <a:endParaRPr sz="32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2362" y="2700680"/>
            <a:ext cx="2020186" cy="27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5231216" y="4360760"/>
            <a:ext cx="176500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First in </a:t>
            </a:r>
            <a:r>
              <a:rPr lang="en-GB" sz="1400" u="none" strike="noStrike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the </a:t>
            </a: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UK to launch fully electric heavy </a:t>
            </a:r>
            <a:r>
              <a:rPr lang="en-GB" sz="1400" u="none" strike="noStrike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freight </a:t>
            </a: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trucks</a:t>
            </a:r>
            <a:endParaRPr sz="1400" dirty="0">
              <a:solidFill>
                <a:srgbClr val="1E1E1E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5231216" y="3648387"/>
            <a:ext cx="16905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2022</a:t>
            </a:r>
            <a:endParaRPr sz="32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7284" y="2700680"/>
            <a:ext cx="2020186" cy="27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7516138" y="4456457"/>
            <a:ext cx="1765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CNG (Biomethane) trucks introduced</a:t>
            </a:r>
            <a:endParaRPr sz="1400">
              <a:solidFill>
                <a:srgbClr val="1E1E1E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7516138" y="3648387"/>
            <a:ext cx="16905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2023</a:t>
            </a:r>
            <a:endParaRPr sz="32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8096" y="3461129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371" y="3448066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3148" y="3448066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1445" y="3502604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0600" y="3448066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4318" y="880178"/>
            <a:ext cx="1241346" cy="20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5663" y="2819312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83439" y="2813974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31216" y="2812575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16138" y="2812575"/>
            <a:ext cx="495300" cy="6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5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/>
        </p:nvSpPr>
        <p:spPr>
          <a:xfrm>
            <a:off x="682538" y="685912"/>
            <a:ext cx="8211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31216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Our journey so far</a:t>
            </a:r>
            <a:endParaRPr dirty="0"/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568" y="2700680"/>
            <a:ext cx="2020186" cy="277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 txBox="1"/>
          <p:nvPr/>
        </p:nvSpPr>
        <p:spPr>
          <a:xfrm>
            <a:off x="1010422" y="4360760"/>
            <a:ext cx="176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ISO 14001 accreditation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010422" y="3648387"/>
            <a:ext cx="169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2023</a:t>
            </a:r>
            <a:endParaRPr sz="32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9345" y="2700680"/>
            <a:ext cx="2020186" cy="277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 txBox="1"/>
          <p:nvPr/>
        </p:nvSpPr>
        <p:spPr>
          <a:xfrm>
            <a:off x="3158199" y="4360760"/>
            <a:ext cx="17649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Diesel-free by 2025 –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Achieved ahead of schedule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3158199" y="3648387"/>
            <a:ext cx="169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2024</a:t>
            </a:r>
            <a:endParaRPr sz="32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8387" y="2700680"/>
            <a:ext cx="2020186" cy="277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 txBox="1"/>
          <p:nvPr/>
        </p:nvSpPr>
        <p:spPr>
          <a:xfrm>
            <a:off x="5327241" y="4362587"/>
            <a:ext cx="17649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Mercedes </a:t>
            </a:r>
            <a:b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</a:br>
            <a:r>
              <a:rPr lang="en-GB" sz="1400" dirty="0" err="1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eActros</a:t>
            </a:r>
            <a:r>
              <a:rPr lang="en-GB" sz="14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600 Trucks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5327241" y="3648387"/>
            <a:ext cx="169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2025</a:t>
            </a:r>
            <a:endParaRPr sz="3200" dirty="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9574332" y="3648387"/>
            <a:ext cx="169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200" dirty="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54" y="3448066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0131" y="3448066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9173" y="3448066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6264" y="3448066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4318" y="880178"/>
            <a:ext cx="1241346" cy="20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8199" y="2812575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7241" y="2813974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9141" y="2812476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9;p13">
            <a:extLst>
              <a:ext uri="{FF2B5EF4-FFF2-40B4-BE49-F238E27FC236}">
                <a16:creationId xmlns:a16="http://schemas.microsoft.com/office/drawing/2014/main" id="{D2B710FA-8BA4-AB8F-2F71-65F5BC22E2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39646" y="3448066"/>
            <a:ext cx="2794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/>
          <p:nvPr/>
        </p:nvSpPr>
        <p:spPr>
          <a:xfrm>
            <a:off x="682538" y="685912"/>
            <a:ext cx="89930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31216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2025 and beyond</a:t>
            </a:r>
            <a:endParaRPr/>
          </a:p>
        </p:txBody>
      </p:sp>
      <p:pic>
        <p:nvPicPr>
          <p:cNvPr id="324" name="Google Shape;3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25" y="2340077"/>
            <a:ext cx="1689553" cy="251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 txBox="1"/>
          <p:nvPr/>
        </p:nvSpPr>
        <p:spPr>
          <a:xfrm>
            <a:off x="209166" y="3637841"/>
            <a:ext cx="147987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First international freight forwarding provider to truly offer reporting of Scope 3 emissions to our customers.</a:t>
            </a:r>
            <a:endParaRPr/>
          </a:p>
        </p:txBody>
      </p:sp>
      <p:pic>
        <p:nvPicPr>
          <p:cNvPr id="326" name="Google Shape;32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0655" y="2655023"/>
            <a:ext cx="281493" cy="86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4318" y="880178"/>
            <a:ext cx="1241346" cy="20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1232" y="2650610"/>
            <a:ext cx="279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9115" y="2340077"/>
            <a:ext cx="1689553" cy="251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1970233" y="3637841"/>
            <a:ext cx="147987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FSEW offering in-setting &amp; carbon reporting packages to sea and air freight clients</a:t>
            </a:r>
            <a:endParaRPr sz="1100">
              <a:solidFill>
                <a:srgbClr val="1E1E1E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31" name="Google Shape;33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1722" y="2655023"/>
            <a:ext cx="281493" cy="86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0181" y="2340077"/>
            <a:ext cx="1689553" cy="251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6"/>
          <p:cNvSpPr txBox="1"/>
          <p:nvPr/>
        </p:nvSpPr>
        <p:spPr>
          <a:xfrm>
            <a:off x="3731299" y="3625485"/>
            <a:ext cx="147987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FSEW re-brand launched Q1 2025.</a:t>
            </a:r>
          </a:p>
        </p:txBody>
      </p:sp>
      <p:pic>
        <p:nvPicPr>
          <p:cNvPr id="334" name="Google Shape;33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2788" y="2655023"/>
            <a:ext cx="281493" cy="86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9715" y="2340077"/>
            <a:ext cx="1689553" cy="251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 txBox="1"/>
          <p:nvPr/>
        </p:nvSpPr>
        <p:spPr>
          <a:xfrm>
            <a:off x="5493150" y="3656610"/>
            <a:ext cx="147987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Mercedes </a:t>
            </a:r>
            <a:r>
              <a:rPr lang="en-GB" sz="1100" dirty="0" err="1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eACTROS</a:t>
            </a:r>
            <a:r>
              <a:rPr lang="en-GB" sz="11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600 trucks 2025</a:t>
            </a:r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2322" y="2655023"/>
            <a:ext cx="281493" cy="86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9248" y="2340077"/>
            <a:ext cx="1689553" cy="251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6"/>
          <p:cNvSpPr txBox="1"/>
          <p:nvPr/>
        </p:nvSpPr>
        <p:spPr>
          <a:xfrm>
            <a:off x="7270366" y="3631662"/>
            <a:ext cx="147987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1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FSEW e-Freight Hub planned opening in Cardiff 2026</a:t>
            </a:r>
          </a:p>
        </p:txBody>
      </p:sp>
      <p:pic>
        <p:nvPicPr>
          <p:cNvPr id="340" name="Google Shape;34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1855" y="2655023"/>
            <a:ext cx="281493" cy="86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8782" y="2340077"/>
            <a:ext cx="1689553" cy="251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6"/>
          <p:cNvSpPr txBox="1"/>
          <p:nvPr/>
        </p:nvSpPr>
        <p:spPr>
          <a:xfrm>
            <a:off x="9039900" y="3640929"/>
            <a:ext cx="147987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tx1"/>
                </a:solidFill>
                <a:latin typeface="Space Grotesk Medium" panose="020B0604020202020204" charset="0"/>
                <a:cs typeface="Space Grotesk Medium" panose="020B0604020202020204" charset="0"/>
              </a:rPr>
              <a:t>eHGV</a:t>
            </a:r>
            <a:r>
              <a:rPr lang="en-GB" sz="1100" dirty="0">
                <a:solidFill>
                  <a:schemeClr val="tx1"/>
                </a:solidFill>
                <a:latin typeface="Space Grotesk Medium" panose="020B0604020202020204" charset="0"/>
                <a:cs typeface="Space Grotesk Medium" panose="020B0604020202020204" charset="0"/>
              </a:rPr>
              <a:t> autonomous 2027</a:t>
            </a:r>
            <a:endParaRPr lang="en-GB" sz="11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43" name="Google Shape;3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1389" y="2655023"/>
            <a:ext cx="281493" cy="86031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6"/>
          <p:cNvSpPr/>
          <p:nvPr/>
        </p:nvSpPr>
        <p:spPr>
          <a:xfrm>
            <a:off x="220591" y="5424277"/>
            <a:ext cx="8738191" cy="826883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  Commitment to continued leadership in decarbonising freight.</a:t>
            </a:r>
            <a:endParaRPr sz="18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45" name="Google Shape;34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384" y="2449112"/>
            <a:ext cx="499010" cy="6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36563" y="2449112"/>
            <a:ext cx="499010" cy="6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5645" y="2449112"/>
            <a:ext cx="499010" cy="6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55179" y="2449112"/>
            <a:ext cx="499010" cy="6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24712" y="2449112"/>
            <a:ext cx="499010" cy="6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99412" y="2449112"/>
            <a:ext cx="499010" cy="6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4888" y="5526568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41;p16">
            <a:extLst>
              <a:ext uri="{FF2B5EF4-FFF2-40B4-BE49-F238E27FC236}">
                <a16:creationId xmlns:a16="http://schemas.microsoft.com/office/drawing/2014/main" id="{B6156A71-4B07-51E6-3696-3DF82BC823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4824" y="2340077"/>
            <a:ext cx="1367652" cy="251877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42;p16">
            <a:extLst>
              <a:ext uri="{FF2B5EF4-FFF2-40B4-BE49-F238E27FC236}">
                <a16:creationId xmlns:a16="http://schemas.microsoft.com/office/drawing/2014/main" id="{6D9F5AF2-9C5E-A246-D79E-D0ADD40AFB55}"/>
              </a:ext>
            </a:extLst>
          </p:cNvPr>
          <p:cNvSpPr txBox="1"/>
          <p:nvPr/>
        </p:nvSpPr>
        <p:spPr>
          <a:xfrm>
            <a:off x="10739163" y="3622019"/>
            <a:ext cx="147987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Net-zero by 2030</a:t>
            </a:r>
            <a:endParaRPr lang="en-GB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23" name="Google Shape;343;p16">
            <a:extLst>
              <a:ext uri="{FF2B5EF4-FFF2-40B4-BE49-F238E27FC236}">
                <a16:creationId xmlns:a16="http://schemas.microsoft.com/office/drawing/2014/main" id="{D91618AF-ACC6-C97B-9F09-D469CDDBB8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26140" y="2723610"/>
            <a:ext cx="281493" cy="86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50;p16">
            <a:extLst>
              <a:ext uri="{FF2B5EF4-FFF2-40B4-BE49-F238E27FC236}">
                <a16:creationId xmlns:a16="http://schemas.microsoft.com/office/drawing/2014/main" id="{FE65AD79-2654-44A9-79D0-BD97EC54B26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865453" y="2449112"/>
            <a:ext cx="499010" cy="61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931"/>
        </a:solidFill>
        <a:effectLst/>
      </p:bgPr>
    </p:bg>
    <p:spTree>
      <p:nvGrpSpPr>
        <p:cNvPr id="1" name="Shape 397">
          <a:extLst>
            <a:ext uri="{FF2B5EF4-FFF2-40B4-BE49-F238E27FC236}">
              <a16:creationId xmlns:a16="http://schemas.microsoft.com/office/drawing/2014/main" id="{6EA3CB95-69A7-BE8F-3D72-B8797D5FF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>
            <a:extLst>
              <a:ext uri="{FF2B5EF4-FFF2-40B4-BE49-F238E27FC236}">
                <a16:creationId xmlns:a16="http://schemas.microsoft.com/office/drawing/2014/main" id="{5D0D263F-2D5F-B4EE-3BF4-76D020541346}"/>
              </a:ext>
            </a:extLst>
          </p:cNvPr>
          <p:cNvSpPr txBox="1"/>
          <p:nvPr/>
        </p:nvSpPr>
        <p:spPr>
          <a:xfrm>
            <a:off x="186398" y="1073564"/>
            <a:ext cx="861209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2.4acre site on one of the main industrial roads/areas in Cardiff</a:t>
            </a:r>
            <a:endParaRPr lang="en-GB" sz="36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99" name="Google Shape;399;p20">
            <a:extLst>
              <a:ext uri="{FF2B5EF4-FFF2-40B4-BE49-F238E27FC236}">
                <a16:creationId xmlns:a16="http://schemas.microsoft.com/office/drawing/2014/main" id="{8C5856F1-22FC-CAAE-E980-A4BB520483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4364" y="415899"/>
            <a:ext cx="1241346" cy="20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>
            <a:extLst>
              <a:ext uri="{FF2B5EF4-FFF2-40B4-BE49-F238E27FC236}">
                <a16:creationId xmlns:a16="http://schemas.microsoft.com/office/drawing/2014/main" id="{E2A1B75C-34B6-5851-38C8-40E0E9C2B7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9664" y="-2002604"/>
            <a:ext cx="6136043" cy="46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>
            <a:extLst>
              <a:ext uri="{FF2B5EF4-FFF2-40B4-BE49-F238E27FC236}">
                <a16:creationId xmlns:a16="http://schemas.microsoft.com/office/drawing/2014/main" id="{87D81888-773A-74CD-D579-1092ABF170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1615" y="4584148"/>
            <a:ext cx="5747258" cy="709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66D7444D-EEEC-0C6D-A41F-E30C89B1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8" y="2363310"/>
            <a:ext cx="7138219" cy="4008742"/>
          </a:xfrm>
          <a:prstGeom prst="rect">
            <a:avLst/>
          </a:prstGeom>
          <a:noFill/>
          <a:effectLst>
            <a:glow rad="482600">
              <a:schemeClr val="accent6">
                <a:lumMod val="50000"/>
                <a:alpha val="40000"/>
              </a:schemeClr>
            </a:glo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98;p20">
            <a:extLst>
              <a:ext uri="{FF2B5EF4-FFF2-40B4-BE49-F238E27FC236}">
                <a16:creationId xmlns:a16="http://schemas.microsoft.com/office/drawing/2014/main" id="{E98E97AD-1581-0B76-D683-BDBD4CD9A354}"/>
              </a:ext>
            </a:extLst>
          </p:cNvPr>
          <p:cNvSpPr txBox="1"/>
          <p:nvPr/>
        </p:nvSpPr>
        <p:spPr>
          <a:xfrm>
            <a:off x="7639664" y="2631320"/>
            <a:ext cx="861209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bg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Cardiff,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bg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New efreight Hub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3B19B-61D1-EB15-D47D-727EDB88C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094" y="3850822"/>
            <a:ext cx="2218507" cy="1381684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34838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216"/>
          </a:solidFill>
          <a:ln w="12700" cap="flat" cmpd="sng">
            <a:solidFill>
              <a:srgbClr val="0312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379905" y="4371180"/>
            <a:ext cx="95217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GreenFlow</a:t>
            </a:r>
            <a:r>
              <a:rPr lang="en-GB" sz="2000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 is best in class freight solution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that helps businesses decarbonise supply chains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by moving freight globally via road, rail, sea, and air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on a net zero basis to and from anywhere in the world.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i="0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379905" y="2336537"/>
            <a:ext cx="1102391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Your path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net-zero freight</a:t>
            </a:r>
            <a:endParaRPr sz="44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70" name="Google Shape;3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4318" y="880178"/>
            <a:ext cx="1241346" cy="20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D9361-A952-DAA6-95B5-D8C665669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820" y="21385"/>
            <a:ext cx="2909785" cy="2700520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2" name="Google Shape;360;p17">
            <a:extLst>
              <a:ext uri="{FF2B5EF4-FFF2-40B4-BE49-F238E27FC236}">
                <a16:creationId xmlns:a16="http://schemas.microsoft.com/office/drawing/2014/main" id="{47FF1F52-2869-2400-0C29-DD32C31B87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905" y="556058"/>
            <a:ext cx="4594035" cy="1631174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4" name="Google Shape;377;p19">
            <a:extLst>
              <a:ext uri="{FF2B5EF4-FFF2-40B4-BE49-F238E27FC236}">
                <a16:creationId xmlns:a16="http://schemas.microsoft.com/office/drawing/2014/main" id="{82721C9D-A610-66B1-C243-14B0E7BA423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9370" y="3525641"/>
            <a:ext cx="2759940" cy="30058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78;p19">
            <a:extLst>
              <a:ext uri="{FF2B5EF4-FFF2-40B4-BE49-F238E27FC236}">
                <a16:creationId xmlns:a16="http://schemas.microsoft.com/office/drawing/2014/main" id="{2E7D1413-926E-6EFE-EFD8-21EDCA4DB7F7}"/>
              </a:ext>
            </a:extLst>
          </p:cNvPr>
          <p:cNvSpPr txBox="1"/>
          <p:nvPr/>
        </p:nvSpPr>
        <p:spPr>
          <a:xfrm>
            <a:off x="8503920" y="3807403"/>
            <a:ext cx="220539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Tailored to your business</a:t>
            </a:r>
            <a:endParaRPr sz="2000" dirty="0"/>
          </a:p>
        </p:txBody>
      </p:sp>
      <p:pic>
        <p:nvPicPr>
          <p:cNvPr id="6" name="Google Shape;379;p19">
            <a:extLst>
              <a:ext uri="{FF2B5EF4-FFF2-40B4-BE49-F238E27FC236}">
                <a16:creationId xmlns:a16="http://schemas.microsoft.com/office/drawing/2014/main" id="{826026C5-FD7C-CD9A-80D0-136406B0842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22365" y="4010084"/>
            <a:ext cx="386946" cy="123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90;p19">
            <a:extLst>
              <a:ext uri="{FF2B5EF4-FFF2-40B4-BE49-F238E27FC236}">
                <a16:creationId xmlns:a16="http://schemas.microsoft.com/office/drawing/2014/main" id="{94E6EE98-4427-694E-1DF4-11AD9FB2E7F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12540" y="3595740"/>
            <a:ext cx="554550" cy="7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8;p19">
            <a:extLst>
              <a:ext uri="{FF2B5EF4-FFF2-40B4-BE49-F238E27FC236}">
                <a16:creationId xmlns:a16="http://schemas.microsoft.com/office/drawing/2014/main" id="{9A770A2B-F096-E67D-FEC9-3E8CB9EB0BFA}"/>
              </a:ext>
            </a:extLst>
          </p:cNvPr>
          <p:cNvSpPr txBox="1"/>
          <p:nvPr/>
        </p:nvSpPr>
        <p:spPr>
          <a:xfrm>
            <a:off x="8503919" y="4697147"/>
            <a:ext cx="220539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0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Measurable carbon savings</a:t>
            </a:r>
          </a:p>
        </p:txBody>
      </p:sp>
      <p:sp>
        <p:nvSpPr>
          <p:cNvPr id="9" name="Google Shape;378;p19">
            <a:extLst>
              <a:ext uri="{FF2B5EF4-FFF2-40B4-BE49-F238E27FC236}">
                <a16:creationId xmlns:a16="http://schemas.microsoft.com/office/drawing/2014/main" id="{39436B56-8B82-1AD2-1FDA-AA8141F89284}"/>
              </a:ext>
            </a:extLst>
          </p:cNvPr>
          <p:cNvSpPr txBox="1"/>
          <p:nvPr/>
        </p:nvSpPr>
        <p:spPr>
          <a:xfrm>
            <a:off x="8503919" y="5632031"/>
            <a:ext cx="220539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000" dirty="0">
                <a:solidFill>
                  <a:srgbClr val="1E1E1E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Transparent reporting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C1D4B-F38D-3176-9D69-FD40D3D3A13D}"/>
              </a:ext>
            </a:extLst>
          </p:cNvPr>
          <p:cNvSpPr txBox="1"/>
          <p:nvPr/>
        </p:nvSpPr>
        <p:spPr>
          <a:xfrm>
            <a:off x="7198121" y="2972400"/>
            <a:ext cx="44198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Why choose </a:t>
            </a:r>
            <a:r>
              <a:rPr lang="en-GB" sz="2800" dirty="0" err="1">
                <a:solidFill>
                  <a:schemeClr val="bg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GreenFlow</a:t>
            </a:r>
            <a:r>
              <a:rPr lang="en-GB" sz="2800" dirty="0">
                <a:solidFill>
                  <a:schemeClr val="bg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?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72c0b401c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216"/>
          </a:solidFill>
          <a:ln w="12700" cap="flat" cmpd="sng">
            <a:solidFill>
              <a:srgbClr val="0312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3372c0b401c_0_0"/>
          <p:cNvSpPr txBox="1"/>
          <p:nvPr/>
        </p:nvSpPr>
        <p:spPr>
          <a:xfrm>
            <a:off x="-237556" y="256230"/>
            <a:ext cx="96130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Sustainability achievements </a:t>
            </a:r>
            <a:r>
              <a:rPr lang="en-GB" sz="36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at a glance</a:t>
            </a:r>
            <a:endParaRPr sz="36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0" name="Google Shape;310;g3372c0b401c_0_0"/>
          <p:cNvSpPr/>
          <p:nvPr/>
        </p:nvSpPr>
        <p:spPr>
          <a:xfrm>
            <a:off x="1583674" y="1857822"/>
            <a:ext cx="9187200" cy="826800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  2,400 tonnes CO2 avoided by our fleet of ULEVs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1" name="Google Shape;311;g3372c0b401c_0_0"/>
          <p:cNvSpPr/>
          <p:nvPr/>
        </p:nvSpPr>
        <p:spPr>
          <a:xfrm>
            <a:off x="1583674" y="2904424"/>
            <a:ext cx="9187200" cy="826800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        2.4 million diesel kms avoided by our fleet of ULEVs </a:t>
            </a:r>
            <a:endParaRPr sz="18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2" name="Google Shape;312;g3372c0b401c_0_0"/>
          <p:cNvSpPr/>
          <p:nvPr/>
        </p:nvSpPr>
        <p:spPr>
          <a:xfrm>
            <a:off x="1583674" y="3957050"/>
            <a:ext cx="9187199" cy="826800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            Reduced our Scope 1 &amp; 2 emissions by 1,173.7 tCO2e in 2024 compared to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    2023.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3" name="Google Shape;313;g3372c0b401c_0_0"/>
          <p:cNvSpPr/>
          <p:nvPr/>
        </p:nvSpPr>
        <p:spPr>
          <a:xfrm>
            <a:off x="1583674" y="5009671"/>
            <a:ext cx="9187200" cy="826800"/>
          </a:xfrm>
          <a:prstGeom prst="roundRect">
            <a:avLst>
              <a:gd name="adj" fmla="val 16667"/>
            </a:avLst>
          </a:prstGeom>
          <a:solidFill>
            <a:srgbClr val="07293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            Comprehensive Scope 3 reporting through </a:t>
            </a:r>
            <a:r>
              <a:rPr lang="en-GB" sz="1800" dirty="0" err="1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GreenFlow</a:t>
            </a:r>
            <a:endParaRPr sz="1800" dirty="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14" name="Google Shape;314;g3372c0b401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285" y="1960073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3372c0b401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285" y="3009686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372c0b401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285" y="4059298"/>
            <a:ext cx="4953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372c0b401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273" y="5108923"/>
            <a:ext cx="4953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9;g3372c0b401c_0_0">
            <a:extLst>
              <a:ext uri="{FF2B5EF4-FFF2-40B4-BE49-F238E27FC236}">
                <a16:creationId xmlns:a16="http://schemas.microsoft.com/office/drawing/2014/main" id="{1F2863F9-980E-B42B-F555-895C0E114256}"/>
              </a:ext>
            </a:extLst>
          </p:cNvPr>
          <p:cNvSpPr txBox="1"/>
          <p:nvPr/>
        </p:nvSpPr>
        <p:spPr>
          <a:xfrm>
            <a:off x="995861" y="934037"/>
            <a:ext cx="96130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Delivering Measurable </a:t>
            </a:r>
            <a:r>
              <a:rPr lang="en-GB" sz="3600" dirty="0">
                <a:solidFill>
                  <a:srgbClr val="29F694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Impact</a:t>
            </a:r>
            <a:endParaRPr sz="3600" dirty="0">
              <a:solidFill>
                <a:srgbClr val="29F694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A2FE1BB0FF443AC14CBD7CB5EE739" ma:contentTypeVersion="13" ma:contentTypeDescription="Create a new document." ma:contentTypeScope="" ma:versionID="355078793ee500fafd409040ec57b4a1">
  <xsd:schema xmlns:xsd="http://www.w3.org/2001/XMLSchema" xmlns:xs="http://www.w3.org/2001/XMLSchema" xmlns:p="http://schemas.microsoft.com/office/2006/metadata/properties" xmlns:ns2="b4808594-4b39-40bb-a997-e0b34e6223c9" targetNamespace="http://schemas.microsoft.com/office/2006/metadata/properties" ma:root="true" ma:fieldsID="8e3f031f9577223df6b4a4c43fcc5379" ns2:_="">
    <xsd:import namespace="b4808594-4b39-40bb-a997-e0b34e6223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08594-4b39-40bb-a997-e0b34e622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082920d-7887-411b-878e-f2deb66939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08594-4b39-40bb-a997-e0b34e6223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7033A7-710E-4CE4-B6DC-7C0087634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08594-4b39-40bb-a997-e0b34e622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84F322-9600-4ED3-8CA9-E33D0379A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60B1D-E870-41B5-A3A7-215A5F3A49C1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b4808594-4b39-40bb-a997-e0b34e6223c9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597</Words>
  <Application>Microsoft Office PowerPoint</Application>
  <PresentationFormat>Widescreen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Space Grotesk</vt:lpstr>
      <vt:lpstr>Space Grotesk Medium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Rhys Ashman</dc:creator>
  <cp:lastModifiedBy>Hayley Tayler (RTM)</cp:lastModifiedBy>
  <cp:revision>98</cp:revision>
  <dcterms:created xsi:type="dcterms:W3CDTF">2020-09-22T13:39:32Z</dcterms:created>
  <dcterms:modified xsi:type="dcterms:W3CDTF">2025-09-22T10:34:10Z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0x010100B37A2FE1BB0FF443AC14CBD7CB5EE739</vt:lpwstr>
  </property>
</Properties>
</file>